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257" r:id="rId43"/>
    <p:sldId id="258" r:id="rId44"/>
    <p:sldId id="259" r:id="rId45"/>
    <p:sldId id="260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20241-F799-4A8A-8CCE-E92F61553F26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889BF-2F48-4114-B0B7-4C7BE0894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032007B-C4BC-4FC2-8321-082B37C0559B}" type="slidenum">
              <a:rPr lang="en-GB"/>
              <a:pPr/>
              <a:t>1</a:t>
            </a:fld>
            <a:endParaRPr lang="en-GB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FCF825B-7C2E-4E7E-A5C5-3734AC05D15B}" type="slidenum">
              <a:rPr lang="en-GB"/>
              <a:pPr/>
              <a:t>10</a:t>
            </a:fld>
            <a:endParaRPr lang="en-GB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C6F8517-353D-4AAA-81A0-6B0CA98A9AA8}" type="slidenum">
              <a:rPr lang="en-GB"/>
              <a:pPr/>
              <a:t>11</a:t>
            </a:fld>
            <a:endParaRPr lang="en-GB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19D82D9-9099-431F-BA3A-A1A21160803B}" type="slidenum">
              <a:rPr lang="en-GB"/>
              <a:pPr/>
              <a:t>12</a:t>
            </a:fld>
            <a:endParaRPr lang="en-GB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51F733-AE8A-4089-9838-196CBE0BAF44}" type="slidenum">
              <a:rPr lang="en-GB"/>
              <a:pPr/>
              <a:t>13</a:t>
            </a:fld>
            <a:endParaRPr lang="en-GB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BC30CCF-47F1-469A-81F6-7AF70AB1926B}" type="slidenum">
              <a:rPr lang="en-GB"/>
              <a:pPr/>
              <a:t>14</a:t>
            </a:fld>
            <a:endParaRPr lang="en-GB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FD951C-9A4E-4B2D-B524-F01F16821D47}" type="slidenum">
              <a:rPr lang="en-GB"/>
              <a:pPr/>
              <a:t>15</a:t>
            </a:fld>
            <a:endParaRPr lang="en-GB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C45F20E-D515-40D0-A0D7-6E0523C72090}" type="slidenum">
              <a:rPr lang="en-GB"/>
              <a:pPr/>
              <a:t>16</a:t>
            </a:fld>
            <a:endParaRPr lang="en-GB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A7FE9FC-99A7-41BE-9B75-0357FE859503}" type="slidenum">
              <a:rPr lang="en-GB"/>
              <a:pPr/>
              <a:t>17</a:t>
            </a:fld>
            <a:endParaRPr lang="en-GB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5552E91-6FAB-4BB9-B577-43F646CC9E34}" type="slidenum">
              <a:rPr lang="en-GB"/>
              <a:pPr/>
              <a:t>18</a:t>
            </a:fld>
            <a:endParaRPr lang="en-GB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CC2CCE-CD95-4BF8-B14F-311406321CA7}" type="slidenum">
              <a:rPr lang="en-GB"/>
              <a:pPr/>
              <a:t>19</a:t>
            </a:fld>
            <a:endParaRPr lang="en-GB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262753F-B35F-45FB-8EC4-E749257D792C}" type="slidenum">
              <a:rPr lang="en-GB"/>
              <a:pPr/>
              <a:t>2</a:t>
            </a:fld>
            <a:endParaRPr lang="en-GB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302B41F-F336-40DE-B4C3-2A695DE1D44C}" type="slidenum">
              <a:rPr lang="en-GB"/>
              <a:pPr/>
              <a:t>20</a:t>
            </a:fld>
            <a:endParaRPr lang="en-GB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4C20DD2-29C4-4529-963C-6685D8DCCA04}" type="slidenum">
              <a:rPr lang="en-GB"/>
              <a:pPr/>
              <a:t>21</a:t>
            </a:fld>
            <a:endParaRPr lang="en-GB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D97E65E-FBC4-4B6D-B9F3-315BAC79A054}" type="slidenum">
              <a:rPr lang="en-GB"/>
              <a:pPr/>
              <a:t>22</a:t>
            </a:fld>
            <a:endParaRPr lang="en-GB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99315DB-012C-4F5D-961C-A2F0EA7ABDBD}" type="slidenum">
              <a:rPr lang="en-GB"/>
              <a:pPr/>
              <a:t>23</a:t>
            </a:fld>
            <a:endParaRPr lang="en-GB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256A08E-29D6-4A35-891A-C25749332738}" type="slidenum">
              <a:rPr lang="en-GB"/>
              <a:pPr/>
              <a:t>24</a:t>
            </a:fld>
            <a:endParaRPr lang="en-GB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19B090C-5A81-4A42-887F-E1B369A3210A}" type="slidenum">
              <a:rPr lang="en-GB"/>
              <a:pPr/>
              <a:t>25</a:t>
            </a:fld>
            <a:endParaRPr lang="en-GB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922AF85-2611-4B51-9D03-D80FF65BF130}" type="slidenum">
              <a:rPr lang="en-GB"/>
              <a:pPr/>
              <a:t>26</a:t>
            </a:fld>
            <a:endParaRPr lang="en-GB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B55908F-E12E-4DEC-A2C4-5203319079AA}" type="slidenum">
              <a:rPr lang="en-GB"/>
              <a:pPr/>
              <a:t>27</a:t>
            </a:fld>
            <a:endParaRPr lang="en-GB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523629C-FE21-4A3A-AA5B-D964CB52D773}" type="slidenum">
              <a:rPr lang="en-GB"/>
              <a:pPr/>
              <a:t>28</a:t>
            </a:fld>
            <a:endParaRPr lang="en-GB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417D2A-B323-43F3-AEB1-DF3F7D95681D}" type="slidenum">
              <a:rPr lang="en-GB"/>
              <a:pPr/>
              <a:t>29</a:t>
            </a:fld>
            <a:endParaRPr lang="en-GB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CCBA47A-5E06-4D55-AEAF-CAA39AD1CCA7}" type="slidenum">
              <a:rPr lang="en-GB"/>
              <a:pPr/>
              <a:t>3</a:t>
            </a:fld>
            <a:endParaRPr lang="en-GB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79C614A-6854-443F-A6D4-50CD29A1F243}" type="slidenum">
              <a:rPr lang="en-GB"/>
              <a:pPr/>
              <a:t>30</a:t>
            </a:fld>
            <a:endParaRPr lang="en-GB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5B848DF-6BA8-4F09-9A5A-F760F8BF2619}" type="slidenum">
              <a:rPr lang="en-GB"/>
              <a:pPr/>
              <a:t>31</a:t>
            </a:fld>
            <a:endParaRPr lang="en-GB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B2937BC-7D68-4323-9204-AE15838C9A52}" type="slidenum">
              <a:rPr lang="en-GB"/>
              <a:pPr/>
              <a:t>32</a:t>
            </a:fld>
            <a:endParaRPr lang="en-GB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32B28D2-2888-48C5-A2BD-28C68CBD712D}" type="slidenum">
              <a:rPr lang="en-GB"/>
              <a:pPr/>
              <a:t>33</a:t>
            </a:fld>
            <a:endParaRPr lang="en-GB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5D0B56-9385-4002-9AA1-88EFD253B7B6}" type="slidenum">
              <a:rPr lang="en-GB"/>
              <a:pPr/>
              <a:t>34</a:t>
            </a:fld>
            <a:endParaRPr lang="en-GB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D80B221-F0B1-4376-AA92-3B8640C7F5C4}" type="slidenum">
              <a:rPr lang="en-GB"/>
              <a:pPr/>
              <a:t>35</a:t>
            </a:fld>
            <a:endParaRPr lang="en-GB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4ED09F9-D155-4B74-842C-5F0775CECCB9}" type="slidenum">
              <a:rPr lang="en-GB"/>
              <a:pPr/>
              <a:t>36</a:t>
            </a:fld>
            <a:endParaRPr lang="en-GB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B610FE0-9D92-4167-854E-9E2B04B6F48F}" type="slidenum">
              <a:rPr lang="en-GB"/>
              <a:pPr/>
              <a:t>37</a:t>
            </a:fld>
            <a:endParaRPr lang="en-GB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DE04199-D836-44D2-A1C5-99BBC0475D11}" type="slidenum">
              <a:rPr lang="en-GB"/>
              <a:pPr/>
              <a:t>38</a:t>
            </a:fld>
            <a:endParaRPr lang="en-GB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371E3EB-227D-407E-B0F3-0F55C83FBE23}" type="slidenum">
              <a:rPr lang="en-GB"/>
              <a:pPr/>
              <a:t>39</a:t>
            </a:fld>
            <a:endParaRPr lang="en-GB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4F56C3-43E3-4D65-93B1-8A9601C82679}" type="slidenum">
              <a:rPr lang="en-GB"/>
              <a:pPr/>
              <a:t>4</a:t>
            </a:fld>
            <a:endParaRPr lang="en-GB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035E213-7881-4886-B02F-48DA82267B57}" type="slidenum">
              <a:rPr lang="en-GB"/>
              <a:pPr/>
              <a:t>40</a:t>
            </a:fld>
            <a:endParaRPr lang="en-GB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1E9344-DC13-4142-94D5-0BE4AA0B38B2}" type="slidenum">
              <a:rPr lang="en-GB"/>
              <a:pPr/>
              <a:t>41</a:t>
            </a:fld>
            <a:endParaRPr lang="en-GB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B4F2E3B-9FFD-44D9-8B07-F15DE9A2E4DB}" type="slidenum">
              <a:rPr lang="en-GB"/>
              <a:pPr/>
              <a:t>5</a:t>
            </a:fld>
            <a:endParaRPr lang="en-GB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26461E-C7BA-446C-A1B1-9FA14D555DC0}" type="slidenum">
              <a:rPr lang="en-GB"/>
              <a:pPr/>
              <a:t>6</a:t>
            </a:fld>
            <a:endParaRPr lang="en-GB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24655C4-59CE-497C-A54E-0B1B8D392029}" type="slidenum">
              <a:rPr lang="en-GB"/>
              <a:pPr/>
              <a:t>7</a:t>
            </a:fld>
            <a:endParaRPr lang="en-GB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364957B-30F0-44D6-BB1A-8F2CB047611D}" type="slidenum">
              <a:rPr lang="en-GB"/>
              <a:pPr/>
              <a:t>8</a:t>
            </a:fld>
            <a:endParaRPr lang="en-GB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9B6B8FA-2074-42D3-BE42-FDF97BF619D9}" type="slidenum">
              <a:rPr lang="en-GB"/>
              <a:pPr/>
              <a:t>9</a:t>
            </a:fld>
            <a:endParaRPr lang="en-GB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A00B201-2757-43FD-B0E5-FFBF5ACF3588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9C4EE2E-A188-4B21-BFD7-5B79D57E3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00B201-2757-43FD-B0E5-FFBF5ACF3588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C4EE2E-A188-4B21-BFD7-5B79D57E3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A00B201-2757-43FD-B0E5-FFBF5ACF3588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9C4EE2E-A188-4B21-BFD7-5B79D57E3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00B201-2757-43FD-B0E5-FFBF5ACF3588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C4EE2E-A188-4B21-BFD7-5B79D57E3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A00B201-2757-43FD-B0E5-FFBF5ACF3588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9C4EE2E-A188-4B21-BFD7-5B79D57E3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00B201-2757-43FD-B0E5-FFBF5ACF3588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C4EE2E-A188-4B21-BFD7-5B79D57E3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00B201-2757-43FD-B0E5-FFBF5ACF3588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C4EE2E-A188-4B21-BFD7-5B79D57E3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00B201-2757-43FD-B0E5-FFBF5ACF3588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C4EE2E-A188-4B21-BFD7-5B79D57E3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A00B201-2757-43FD-B0E5-FFBF5ACF3588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C4EE2E-A188-4B21-BFD7-5B79D57E3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00B201-2757-43FD-B0E5-FFBF5ACF3588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C4EE2E-A188-4B21-BFD7-5B79D57E3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00B201-2757-43FD-B0E5-FFBF5ACF3588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C4EE2E-A188-4B21-BFD7-5B79D57E34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A00B201-2757-43FD-B0E5-FFBF5ACF3588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9C4EE2E-A188-4B21-BFD7-5B79D57E3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0" y="1447800"/>
            <a:ext cx="9144000" cy="29718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09800"/>
            <a:ext cx="8958263" cy="1655762"/>
          </a:xfrm>
        </p:spPr>
        <p:txBody>
          <a:bodyPr rtlCol="0">
            <a:normAutofit fontScale="90000"/>
          </a:bodyPr>
          <a:lstStyle/>
          <a:p>
            <a:pPr algn="l" eaLnBrk="1" hangingPunct="1">
              <a:defRPr/>
            </a:pPr>
            <a:r>
              <a:rPr lang="en-US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  <a:t>Chapter 5</a:t>
            </a:r>
            <a:br>
              <a:rPr lang="en-US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</a:br>
            <a:r>
              <a:rPr lang="en-US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  <a:t>Online Consumer Behavior, Market Research, and Advertisement</a:t>
            </a:r>
            <a:endParaRPr lang="en-US" sz="4000" b="0" cap="none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284163"/>
            <a:ext cx="8291512" cy="720725"/>
          </a:xfrm>
        </p:spPr>
        <p:txBody>
          <a:bodyPr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en-US" sz="3600" dirty="0" smtClean="0">
                <a:ea typeface="+mj-ea"/>
                <a:cs typeface="+mj-cs"/>
              </a:rPr>
              <a:t>PERSONALIZATION, LOYALTY, SATISFACTION, AND TRUST IN EC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/>
              <a:t>SATISFACTION IN EC</a:t>
            </a:r>
          </a:p>
          <a:p>
            <a:r>
              <a:rPr lang="en-US" b="1" smtClean="0"/>
              <a:t>TRUST IN EC</a:t>
            </a:r>
          </a:p>
          <a:p>
            <a:pPr lvl="1"/>
            <a:r>
              <a:rPr lang="en-US" b="1" smtClean="0"/>
              <a:t>trust</a:t>
            </a:r>
          </a:p>
          <a:p>
            <a:pPr lvl="1">
              <a:buFontTx/>
              <a:buNone/>
            </a:pPr>
            <a:r>
              <a:rPr lang="en-US" smtClean="0"/>
              <a:t>	The psychological status of willingness to depend on another person or organization.</a:t>
            </a:r>
          </a:p>
          <a:p>
            <a:pPr lvl="1"/>
            <a:r>
              <a:rPr lang="en-US" b="1" smtClean="0"/>
              <a:t>EC Trust Models</a:t>
            </a: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/>
              <a:t>4-</a:t>
            </a:r>
            <a:fld id="{DA01E93F-066C-4417-86C2-877B5338FDCF}" type="slidenum">
              <a:rPr lang="es-ES"/>
              <a:pPr/>
              <a:t>10</a:t>
            </a:fld>
            <a:endParaRPr lang="es-ES"/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Copyright © 2011 Pearson Education, Inc. Publishing as Prentice Hall</a:t>
            </a:r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9600" y="3276600"/>
            <a:ext cx="44958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284163"/>
            <a:ext cx="8291512" cy="720725"/>
          </a:xfrm>
        </p:spPr>
        <p:txBody>
          <a:bodyPr rtlCol="0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en-US" sz="3600" smtClean="0">
                <a:ea typeface="+mj-ea"/>
                <a:cs typeface="+mj-cs"/>
              </a:rPr>
              <a:t>MARKET RESEARCH FOR EC</a:t>
            </a:r>
            <a:endParaRPr lang="en-US" sz="3400" smtClean="0">
              <a:ea typeface="+mj-ea"/>
              <a:cs typeface="+mj-cs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9416"/>
            <a:ext cx="7620000" cy="4846320"/>
          </a:xfrm>
        </p:spPr>
        <p:txBody>
          <a:bodyPr>
            <a:normAutofit/>
          </a:bodyPr>
          <a:lstStyle/>
          <a:p>
            <a:r>
              <a:rPr lang="en-US" b="1" dirty="0" smtClean="0"/>
              <a:t>METHODS FOR CONDUCTING MARKET RESEARCH ONLINE</a:t>
            </a:r>
          </a:p>
          <a:p>
            <a:r>
              <a:rPr lang="en-US" b="1" dirty="0" smtClean="0"/>
              <a:t>WHAT ARE MARKETERS LOOKING FOR IN EC MARKET RESEARCH</a:t>
            </a:r>
            <a:r>
              <a:rPr lang="en-US" b="1" dirty="0" smtClean="0"/>
              <a:t>?</a:t>
            </a:r>
          </a:p>
          <a:p>
            <a:r>
              <a:rPr lang="en-US" sz="2000" b="1" dirty="0" smtClean="0"/>
              <a:t>-</a:t>
            </a:r>
            <a:r>
              <a:rPr lang="en-US" sz="2000" b="1" dirty="0" smtClean="0">
                <a:solidFill>
                  <a:schemeClr val="bg1"/>
                </a:solidFill>
              </a:rPr>
              <a:t>Purchase Patterns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-Factor encourage online purchasing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-Identify real buyers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-optimal web page design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-customer view info first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MARKET SEGMENTATION RESEARCH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/>
              <a:t>4-</a:t>
            </a:r>
            <a:fld id="{AA438A88-E31D-466B-9DB7-DAD113C798BF}" type="slidenum">
              <a:rPr lang="es-ES"/>
              <a:pPr/>
              <a:t>11</a:t>
            </a:fld>
            <a:endParaRPr lang="es-ES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Copyright © 2011 Pearson Education, Inc. Publishing as Prentice Hall</a:t>
            </a:r>
            <a:endParaRPr lang="es-ES" dirty="0"/>
          </a:p>
        </p:txBody>
      </p:sp>
      <p:sp>
        <p:nvSpPr>
          <p:cNvPr id="7" name="Rounded Rectangle 6"/>
          <p:cNvSpPr/>
          <p:nvPr/>
        </p:nvSpPr>
        <p:spPr>
          <a:xfrm>
            <a:off x="5334000" y="3048000"/>
            <a:ext cx="3581400" cy="2667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Why Research?</a:t>
            </a:r>
          </a:p>
          <a:p>
            <a:pPr algn="ctr"/>
            <a:endParaRPr lang="en-US" dirty="0" smtClean="0"/>
          </a:p>
          <a:p>
            <a:r>
              <a:rPr lang="en-US" dirty="0" smtClean="0"/>
              <a:t>To find info &amp; knowledge about relationship among customer, customer trends product, marketing, competition.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/>
              <a:t>4-</a:t>
            </a:r>
            <a:fld id="{1310BD32-FE37-4C90-9FC0-038D69AD78BB}" type="slidenum">
              <a:rPr lang="es-ES"/>
              <a:pPr/>
              <a:t>12</a:t>
            </a:fld>
            <a:endParaRPr lang="es-ES"/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Copyright © 2011 Pearson Education, Inc. Publishing as Prentice Hall</a:t>
            </a:r>
            <a:endParaRPr lang="es-ES"/>
          </a:p>
        </p:txBody>
      </p:sp>
      <p:pic>
        <p:nvPicPr>
          <p:cNvPr id="3686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0" y="285750"/>
            <a:ext cx="6429375" cy="597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284163"/>
            <a:ext cx="8291512" cy="720725"/>
          </a:xfrm>
        </p:spPr>
        <p:txBody>
          <a:bodyPr rtlCol="0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en-US" sz="3600" smtClean="0">
                <a:ea typeface="+mj-ea"/>
                <a:cs typeface="+mj-cs"/>
              </a:rPr>
              <a:t>MARKET RESEARCH FOR EC</a:t>
            </a:r>
            <a:endParaRPr lang="en-US" sz="3400" smtClean="0">
              <a:ea typeface="+mj-ea"/>
              <a:cs typeface="+mj-cs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8229600" cy="4525962"/>
          </a:xfrm>
        </p:spPr>
        <p:txBody>
          <a:bodyPr/>
          <a:lstStyle/>
          <a:p>
            <a:r>
              <a:rPr lang="en-US" b="1" dirty="0" smtClean="0"/>
              <a:t>MARKET RESEARCH FOR ONE-TO-ONE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Direct Solicitation of Information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Implementing Web-Based </a:t>
            </a:r>
            <a:r>
              <a:rPr lang="en-US" dirty="0" smtClean="0">
                <a:solidFill>
                  <a:srgbClr val="FF0000"/>
                </a:solidFill>
              </a:rPr>
              <a:t>Surveys </a:t>
            </a:r>
            <a:r>
              <a:rPr lang="en-US" dirty="0" smtClean="0"/>
              <a:t>(fill in questionnaire)</a:t>
            </a:r>
            <a:endParaRPr lang="en-US" dirty="0" smtClean="0"/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Online Focus </a:t>
            </a:r>
            <a:r>
              <a:rPr lang="en-US" dirty="0" smtClean="0">
                <a:solidFill>
                  <a:srgbClr val="FF0000"/>
                </a:solidFill>
              </a:rPr>
              <a:t>Groups</a:t>
            </a:r>
            <a:r>
              <a:rPr lang="en-US" dirty="0" smtClean="0"/>
              <a:t> (using phone call people for survey)</a:t>
            </a:r>
            <a:endParaRPr lang="en-US" dirty="0" smtClean="0"/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Hearing Directly from </a:t>
            </a:r>
            <a:r>
              <a:rPr lang="en-US" dirty="0" smtClean="0">
                <a:solidFill>
                  <a:srgbClr val="FF0000"/>
                </a:solidFill>
              </a:rPr>
              <a:t>Customers </a:t>
            </a:r>
            <a:r>
              <a:rPr lang="en-US" dirty="0" smtClean="0"/>
              <a:t>(read comments directly from customer, using chat </a:t>
            </a:r>
            <a:r>
              <a:rPr lang="en-US" dirty="0" err="1" smtClean="0"/>
              <a:t>rooms,wiki,blog</a:t>
            </a:r>
            <a:r>
              <a:rPr lang="en-US" dirty="0" smtClean="0"/>
              <a:t> and podcast.)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Data Collection in the Web 2.0 Environment</a:t>
            </a:r>
          </a:p>
          <a:p>
            <a:pPr lvl="2"/>
            <a:r>
              <a:rPr lang="en-US" dirty="0" smtClean="0"/>
              <a:t>Discussion forums, polling, blogging, chatting, live chat, </a:t>
            </a:r>
            <a:r>
              <a:rPr lang="en-US" dirty="0" err="1" smtClean="0"/>
              <a:t>chatterbots</a:t>
            </a:r>
            <a:r>
              <a:rPr lang="en-US" dirty="0" smtClean="0"/>
              <a:t>, collective wisdom for intelligence, find expertise, </a:t>
            </a:r>
            <a:r>
              <a:rPr lang="en-US" dirty="0" err="1" smtClean="0"/>
              <a:t>folksonomy</a:t>
            </a:r>
            <a:r>
              <a:rPr lang="en-US" dirty="0" smtClean="0"/>
              <a:t>, data in videos, photos, and other rich </a:t>
            </a:r>
            <a:r>
              <a:rPr lang="en-US" dirty="0" smtClean="0"/>
              <a:t>media.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Page 86</a:t>
            </a:r>
            <a:endParaRPr 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/>
              <a:t>4-</a:t>
            </a:r>
            <a:fld id="{3F2488D1-41C9-4549-AAA1-2CE7927D16D4}" type="slidenum">
              <a:rPr lang="es-ES"/>
              <a:pPr/>
              <a:t>13</a:t>
            </a:fld>
            <a:endParaRPr lang="es-ES"/>
          </a:p>
        </p:txBody>
      </p:sp>
      <p:sp>
        <p:nvSpPr>
          <p:cNvPr id="3891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Copyright © 2011 Pearson Education, Inc. Publishing as Prentice Hall</a:t>
            </a:r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284163"/>
            <a:ext cx="8291512" cy="720725"/>
          </a:xfrm>
        </p:spPr>
        <p:txBody>
          <a:bodyPr rtlCol="0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en-US" sz="3600" smtClean="0">
                <a:ea typeface="+mj-ea"/>
                <a:cs typeface="+mj-cs"/>
              </a:rPr>
              <a:t>MARKET RESEARCH FOR EC</a:t>
            </a:r>
            <a:endParaRPr lang="en-US" sz="3400" smtClean="0">
              <a:ea typeface="+mj-ea"/>
              <a:cs typeface="+mj-cs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b="1" dirty="0" smtClean="0">
                <a:solidFill>
                  <a:srgbClr val="0070C0"/>
                </a:solidFill>
              </a:rPr>
              <a:t>Observing Customers’ Movements Online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transaction log</a:t>
            </a:r>
          </a:p>
          <a:p>
            <a:pPr lvl="2">
              <a:buFontTx/>
              <a:buNone/>
            </a:pPr>
            <a:r>
              <a:rPr lang="en-US" dirty="0" smtClean="0"/>
              <a:t>	A record of user activities at a company’s Web site</a:t>
            </a:r>
            <a:r>
              <a:rPr lang="en-US" dirty="0" smtClean="0"/>
              <a:t>.</a:t>
            </a:r>
          </a:p>
          <a:p>
            <a:pPr lvl="2">
              <a:buFontTx/>
              <a:buNone/>
            </a:pP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dirty="0" smtClean="0"/>
              <a:t> </a:t>
            </a:r>
            <a:r>
              <a:rPr lang="en-US" dirty="0" err="1" smtClean="0"/>
              <a:t>Eg</a:t>
            </a:r>
            <a:r>
              <a:rPr lang="en-US" dirty="0" smtClean="0"/>
              <a:t>: using shopping cart, we can know the visitors behavior.</a:t>
            </a:r>
            <a:endParaRPr lang="en-US" dirty="0" smtClean="0"/>
          </a:p>
          <a:p>
            <a:pPr lvl="2">
              <a:buNone/>
            </a:pPr>
            <a:r>
              <a:rPr lang="en-US" b="1" dirty="0" smtClean="0"/>
              <a:t>    This is call as : </a:t>
            </a:r>
            <a:r>
              <a:rPr lang="en-US" b="1" dirty="0" err="1" smtClean="0">
                <a:solidFill>
                  <a:srgbClr val="0070C0"/>
                </a:solidFill>
              </a:rPr>
              <a:t>clickstream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behavior</a:t>
            </a:r>
          </a:p>
          <a:p>
            <a:pPr lvl="2">
              <a:buFontTx/>
              <a:buNone/>
            </a:pPr>
            <a:r>
              <a:rPr lang="en-US" dirty="0" smtClean="0"/>
              <a:t>	</a:t>
            </a:r>
            <a:r>
              <a:rPr lang="en-US" dirty="0" smtClean="0"/>
              <a:t>Customer </a:t>
            </a:r>
            <a:r>
              <a:rPr lang="en-US" dirty="0" smtClean="0"/>
              <a:t>movements on the </a:t>
            </a:r>
            <a:r>
              <a:rPr lang="en-US" dirty="0" smtClean="0"/>
              <a:t>Internet site.</a:t>
            </a:r>
            <a:endParaRPr lang="en-US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/>
              <a:t>4-</a:t>
            </a:r>
            <a:fld id="{3597DF1F-B984-4501-82B0-06B0C4C26327}" type="slidenum">
              <a:rPr lang="es-ES"/>
              <a:pPr/>
              <a:t>14</a:t>
            </a:fld>
            <a:endParaRPr lang="es-ES"/>
          </a:p>
        </p:txBody>
      </p:sp>
      <p:sp>
        <p:nvSpPr>
          <p:cNvPr id="4096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Copyright © 2011 Pearson Education, Inc. Publishing as Prentice Hall</a:t>
            </a:r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284163"/>
            <a:ext cx="8291512" cy="720725"/>
          </a:xfrm>
        </p:spPr>
        <p:txBody>
          <a:bodyPr rtlCol="0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en-US" sz="3600" smtClean="0">
                <a:ea typeface="+mj-ea"/>
                <a:cs typeface="+mj-cs"/>
              </a:rPr>
              <a:t>MARKET RESEARCH FOR EC</a:t>
            </a:r>
            <a:endParaRPr lang="en-US" sz="3400" smtClean="0">
              <a:ea typeface="+mj-ea"/>
              <a:cs typeface="+mj-cs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b="1" dirty="0" smtClean="0"/>
              <a:t>Cookies, Web Bugs, and Spyware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Web bugs</a:t>
            </a:r>
          </a:p>
          <a:p>
            <a:pPr lvl="2">
              <a:buFontTx/>
              <a:buNone/>
            </a:pPr>
            <a:r>
              <a:rPr lang="en-US" dirty="0" smtClean="0"/>
              <a:t>	Tiny graphics files embedded in e-mail messages and in Web sites that transmit information about users and their movements to a Web server.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spyware</a:t>
            </a:r>
          </a:p>
          <a:p>
            <a:pPr lvl="2">
              <a:buFontTx/>
              <a:buNone/>
            </a:pPr>
            <a:r>
              <a:rPr lang="en-US" dirty="0" smtClean="0"/>
              <a:t>	Software that gathers user information over an Internet connection without the user’s knowledge.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/>
              <a:t>4-</a:t>
            </a:r>
            <a:fld id="{D4FD41B4-0815-4908-9FF0-E30291FEA636}" type="slidenum">
              <a:rPr lang="es-ES"/>
              <a:pPr/>
              <a:t>15</a:t>
            </a:fld>
            <a:endParaRPr lang="es-ES"/>
          </a:p>
        </p:txBody>
      </p:sp>
      <p:sp>
        <p:nvSpPr>
          <p:cNvPr id="4301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Copyright © 2011 Pearson Education, Inc. Publishing as Prentice Hall</a:t>
            </a:r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284163"/>
            <a:ext cx="8291512" cy="720725"/>
          </a:xfrm>
        </p:spPr>
        <p:txBody>
          <a:bodyPr rtlCol="0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en-US" sz="3600" smtClean="0">
                <a:ea typeface="+mj-ea"/>
                <a:cs typeface="+mj-cs"/>
              </a:rPr>
              <a:t>MARKET RESEARCH FOR EC</a:t>
            </a:r>
            <a:endParaRPr lang="en-US" sz="3400" smtClean="0">
              <a:ea typeface="+mj-ea"/>
              <a:cs typeface="+mj-cs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b="1" dirty="0" smtClean="0"/>
              <a:t>Analysis of B2C </a:t>
            </a:r>
            <a:r>
              <a:rPr lang="en-US" b="1" dirty="0" err="1" smtClean="0"/>
              <a:t>Clickstream</a:t>
            </a:r>
            <a:r>
              <a:rPr lang="en-US" b="1" dirty="0" smtClean="0"/>
              <a:t> Data</a:t>
            </a:r>
          </a:p>
          <a:p>
            <a:pPr lvl="2"/>
            <a:r>
              <a:rPr lang="en-US" b="1" dirty="0" err="1" smtClean="0"/>
              <a:t>clickstream</a:t>
            </a:r>
            <a:r>
              <a:rPr lang="en-US" b="1" dirty="0" smtClean="0"/>
              <a:t> data</a:t>
            </a:r>
          </a:p>
          <a:p>
            <a:pPr lvl="2">
              <a:buFontTx/>
              <a:buNone/>
            </a:pPr>
            <a:r>
              <a:rPr lang="en-US" dirty="0" smtClean="0"/>
              <a:t>	Data that occur inside the Web environment; they provide a trail of the user’s activities (the user’s </a:t>
            </a:r>
            <a:r>
              <a:rPr lang="en-US" dirty="0" err="1" smtClean="0"/>
              <a:t>clickstream</a:t>
            </a:r>
            <a:r>
              <a:rPr lang="en-US" dirty="0" smtClean="0"/>
              <a:t> behavior) in the Web site.</a:t>
            </a:r>
          </a:p>
          <a:p>
            <a:pPr lvl="2"/>
            <a:r>
              <a:rPr lang="en-US" b="1" dirty="0" smtClean="0"/>
              <a:t>Web mining</a:t>
            </a:r>
          </a:p>
          <a:p>
            <a:pPr lvl="2">
              <a:buFontTx/>
              <a:buNone/>
            </a:pPr>
            <a:r>
              <a:rPr lang="en-US" dirty="0" smtClean="0"/>
              <a:t>	The use of data mining techniques for discovering and extracting information from Web documents and Web usage.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/>
              <a:t>4-</a:t>
            </a:r>
            <a:fld id="{891ADC0F-889C-41A4-AE21-4404D6EDCB6E}" type="slidenum">
              <a:rPr lang="es-ES"/>
              <a:pPr/>
              <a:t>16</a:t>
            </a:fld>
            <a:endParaRPr lang="es-ES"/>
          </a:p>
        </p:txBody>
      </p:sp>
      <p:sp>
        <p:nvSpPr>
          <p:cNvPr id="4506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Copyright © 2011 Pearson Education, Inc. Publishing as Prentice Hall</a:t>
            </a:r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284163"/>
            <a:ext cx="8291512" cy="720725"/>
          </a:xfrm>
        </p:spPr>
        <p:txBody>
          <a:bodyPr rtlCol="0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en-US" sz="3600" smtClean="0">
                <a:ea typeface="+mj-ea"/>
                <a:cs typeface="+mj-cs"/>
              </a:rPr>
              <a:t>MARKET RESEARCH FOR EC</a:t>
            </a:r>
            <a:endParaRPr lang="en-US" sz="3400" smtClean="0">
              <a:ea typeface="+mj-ea"/>
              <a:cs typeface="+mj-cs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b="1" smtClean="0"/>
              <a:t>collaborative filtering</a:t>
            </a:r>
          </a:p>
          <a:p>
            <a:pPr lvl="1">
              <a:buFontTx/>
              <a:buNone/>
            </a:pPr>
            <a:r>
              <a:rPr lang="en-US" smtClean="0"/>
              <a:t>	A market research and personalization method that uses customer data to predict, based on formulas derived from behavioral sciences, what other products or services a customer may enjoy; predictions can be extended to other customers with similar profiles.</a:t>
            </a:r>
          </a:p>
          <a:p>
            <a:pPr lvl="2"/>
            <a:r>
              <a:rPr lang="en-US" b="1" smtClean="0"/>
              <a:t>Legal and Ethical Issues in Collaborative Filtering</a:t>
            </a: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/>
              <a:t>4-</a:t>
            </a:r>
            <a:fld id="{1E3AECA9-E5CD-4497-B181-2C5021CDB702}" type="slidenum">
              <a:rPr lang="es-ES"/>
              <a:pPr/>
              <a:t>17</a:t>
            </a:fld>
            <a:endParaRPr lang="es-ES"/>
          </a:p>
        </p:txBody>
      </p:sp>
      <p:sp>
        <p:nvSpPr>
          <p:cNvPr id="4710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Copyright © 2011 Pearson Education, Inc. Publishing as Prentice Hall</a:t>
            </a:r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284163"/>
            <a:ext cx="8291512" cy="720725"/>
          </a:xfrm>
        </p:spPr>
        <p:txBody>
          <a:bodyPr rtlCol="0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en-US" sz="3600" smtClean="0">
                <a:ea typeface="+mj-ea"/>
                <a:cs typeface="+mj-cs"/>
              </a:rPr>
              <a:t>MARKET RESEARCH FOR EC</a:t>
            </a:r>
            <a:endParaRPr lang="en-US" sz="3400" smtClean="0">
              <a:ea typeface="+mj-ea"/>
              <a:cs typeface="+mj-cs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LIMITATIONS OF ONLINE MARKET RESEARCH AND HOW TO OVERCOME THEM</a:t>
            </a:r>
          </a:p>
          <a:p>
            <a:r>
              <a:rPr lang="en-US" b="1" dirty="0" smtClean="0"/>
              <a:t>BIOMETRIC MARKETING</a:t>
            </a:r>
          </a:p>
          <a:p>
            <a:pPr lvl="1"/>
            <a:r>
              <a:rPr lang="en-US" b="1" dirty="0" smtClean="0"/>
              <a:t>biometrics</a:t>
            </a:r>
          </a:p>
          <a:p>
            <a:pPr lvl="1">
              <a:buFontTx/>
              <a:buNone/>
            </a:pPr>
            <a:r>
              <a:rPr lang="en-US" smtClean="0"/>
              <a:t>	An individual’s unique physical or behavioral characteristics that can be used to identify an individual precisely (e.g. </a:t>
            </a:r>
            <a:r>
              <a:rPr lang="en-US" dirty="0" smtClean="0"/>
              <a:t>fingerprints).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/>
              <a:t>4-</a:t>
            </a:r>
            <a:fld id="{7538B1D2-AAE1-4426-9BDA-96794E4638BB}" type="slidenum">
              <a:rPr lang="es-ES"/>
              <a:pPr/>
              <a:t>18</a:t>
            </a:fld>
            <a:endParaRPr lang="es-ES"/>
          </a:p>
        </p:txBody>
      </p:sp>
      <p:sp>
        <p:nvSpPr>
          <p:cNvPr id="4915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Copyright © 2011 Pearson Education, Inc. Publishing as Prentice Hall</a:t>
            </a:r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284163"/>
            <a:ext cx="8291512" cy="720725"/>
          </a:xfrm>
        </p:spPr>
        <p:txBody>
          <a:bodyPr rtlCol="0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en-US" sz="4000" smtClean="0">
                <a:ea typeface="+mj-ea"/>
                <a:cs typeface="+mj-cs"/>
              </a:rPr>
              <a:t>WEB ADVERTISING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/>
              <a:t>OVERVIEW OF WEB ADVERTISING</a:t>
            </a:r>
          </a:p>
          <a:p>
            <a:pPr lvl="1"/>
            <a:r>
              <a:rPr lang="en-US" b="1" smtClean="0"/>
              <a:t>interactive marketing</a:t>
            </a:r>
          </a:p>
          <a:p>
            <a:pPr lvl="1">
              <a:buFontTx/>
              <a:buNone/>
            </a:pPr>
            <a:r>
              <a:rPr lang="en-US" smtClean="0"/>
              <a:t>	Online marketing, facilitated by the Internet, by which marketers and advertisers can interact directly with customers, and consumers can interact with advertisers/vendors.</a:t>
            </a: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/>
              <a:t>4-</a:t>
            </a:r>
            <a:fld id="{8BB6D0D8-54A8-46F3-A4E1-7A04794A95FA}" type="slidenum">
              <a:rPr lang="es-ES"/>
              <a:pPr/>
              <a:t>19</a:t>
            </a:fld>
            <a:endParaRPr lang="es-ES"/>
          </a:p>
        </p:txBody>
      </p:sp>
      <p:sp>
        <p:nvSpPr>
          <p:cNvPr id="5120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Copyright © 2011 Pearson Education, Inc. Publishing as Prentice Hall</a:t>
            </a:r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en-US" sz="3600" smtClean="0">
                <a:ea typeface="+mj-ea"/>
                <a:cs typeface="+mj-cs"/>
              </a:rPr>
              <a:t>LEARNING OBJECTIVES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Tx/>
              <a:buAutoNum type="arabicPeriod"/>
            </a:pPr>
            <a:r>
              <a:rPr lang="en-US" sz="2800" smtClean="0"/>
              <a:t>Understand the decision-making process of consumer purchasing online.</a:t>
            </a:r>
          </a:p>
          <a:p>
            <a:pPr marL="457200" indent="-457200">
              <a:buFontTx/>
              <a:buAutoNum type="arabicPeriod"/>
            </a:pPr>
            <a:r>
              <a:rPr lang="en-US" sz="2800" smtClean="0"/>
              <a:t>Describe how companies are building one-to-one relationships with customers.</a:t>
            </a:r>
          </a:p>
          <a:p>
            <a:pPr marL="457200" indent="-457200">
              <a:buFontTx/>
              <a:buAutoNum type="arabicPeriod"/>
            </a:pPr>
            <a:r>
              <a:rPr lang="en-US" sz="2800" smtClean="0"/>
              <a:t>Explain how personalization is accomplished online.</a:t>
            </a:r>
          </a:p>
          <a:p>
            <a:pPr marL="457200" indent="-457200">
              <a:buFontTx/>
              <a:buAutoNum type="arabicPeriod"/>
            </a:pPr>
            <a:r>
              <a:rPr lang="en-US" sz="2800" smtClean="0"/>
              <a:t>Discuss the issues of e-loyalty and e-trust in EC.</a:t>
            </a:r>
          </a:p>
          <a:p>
            <a:pPr marL="457200" indent="-457200">
              <a:buFontTx/>
              <a:buAutoNum type="arabicPeriod"/>
            </a:pPr>
            <a:r>
              <a:rPr lang="en-US" sz="2800" smtClean="0"/>
              <a:t>Describe consumer market research in EC.</a:t>
            </a:r>
          </a:p>
          <a:p>
            <a:pPr marL="457200" indent="-457200">
              <a:buFontTx/>
              <a:buAutoNum type="arabicPeriod"/>
            </a:pPr>
            <a:r>
              <a:rPr lang="en-US" sz="2800" smtClean="0"/>
              <a:t>Describe the objectives of Web advertising and its characteristics.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/>
              <a:t>4-</a:t>
            </a:r>
            <a:fld id="{9034FF5A-1D50-4F6C-9855-8EA957561AE5}" type="slidenum">
              <a:rPr lang="es-ES"/>
              <a:pPr/>
              <a:t>2</a:t>
            </a:fld>
            <a:endParaRPr lang="es-ES"/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Copyright © 2011 Pearson Education, Inc. Publishing as Prentice Hall</a:t>
            </a:r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/>
              <a:t>4-</a:t>
            </a:r>
            <a:fld id="{F62BE0D4-5BEE-46F2-933E-CE9B3DEAD67E}" type="slidenum">
              <a:rPr lang="es-ES"/>
              <a:pPr/>
              <a:t>20</a:t>
            </a:fld>
            <a:endParaRPr lang="es-ES"/>
          </a:p>
        </p:txBody>
      </p:sp>
      <p:sp>
        <p:nvSpPr>
          <p:cNvPr id="5325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Copyright © 2011 Pearson Education, Inc. Publishing as Prentice Hall</a:t>
            </a:r>
            <a:endParaRPr lang="es-ES"/>
          </a:p>
        </p:txBody>
      </p:sp>
      <p:pic>
        <p:nvPicPr>
          <p:cNvPr id="5325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0" y="357188"/>
            <a:ext cx="7413625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284163"/>
            <a:ext cx="8291512" cy="720725"/>
          </a:xfrm>
        </p:spPr>
        <p:txBody>
          <a:bodyPr rtlCol="0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en-US" sz="3600" smtClean="0">
                <a:ea typeface="+mj-ea"/>
                <a:cs typeface="+mj-cs"/>
              </a:rPr>
              <a:t>WEB ADVERTISING</a:t>
            </a:r>
            <a:endParaRPr lang="en-US" sz="3400" smtClean="0">
              <a:ea typeface="+mj-ea"/>
              <a:cs typeface="+mj-cs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285875"/>
            <a:ext cx="8229600" cy="4525963"/>
          </a:xfrm>
        </p:spPr>
        <p:txBody>
          <a:bodyPr/>
          <a:lstStyle/>
          <a:p>
            <a:r>
              <a:rPr lang="en-US" b="1" smtClean="0"/>
              <a:t>SOME BASIC INTERNET ADVERTISING TERMINOLOGY</a:t>
            </a:r>
          </a:p>
          <a:p>
            <a:pPr lvl="1"/>
            <a:r>
              <a:rPr lang="en-US" b="1" smtClean="0"/>
              <a:t>ad views</a:t>
            </a:r>
          </a:p>
          <a:p>
            <a:pPr lvl="1">
              <a:buFontTx/>
              <a:buNone/>
            </a:pPr>
            <a:r>
              <a:rPr lang="en-US" smtClean="0"/>
              <a:t>	The number of times users call up a page that has a banner on it during a specific period; known as impressions or page views.</a:t>
            </a:r>
          </a:p>
          <a:p>
            <a:pPr lvl="1"/>
            <a:r>
              <a:rPr lang="en-US" b="1" smtClean="0"/>
              <a:t>button</a:t>
            </a:r>
          </a:p>
          <a:p>
            <a:pPr lvl="1">
              <a:buFontTx/>
              <a:buNone/>
            </a:pPr>
            <a:r>
              <a:rPr lang="en-US" smtClean="0"/>
              <a:t>	A small banner that is linked to a Web site. It can contain downloadable software.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/>
              <a:t>4-</a:t>
            </a:r>
            <a:fld id="{898C1733-4EB8-4384-BFCA-56B818D0B40D}" type="slidenum">
              <a:rPr lang="es-ES"/>
              <a:pPr/>
              <a:t>21</a:t>
            </a:fld>
            <a:endParaRPr lang="es-ES"/>
          </a:p>
        </p:txBody>
      </p:sp>
      <p:sp>
        <p:nvSpPr>
          <p:cNvPr id="553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Copyright © 2011 Pearson Education, Inc. Publishing as Prentice Hall</a:t>
            </a:r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284163"/>
            <a:ext cx="8291512" cy="720725"/>
          </a:xfrm>
        </p:spPr>
        <p:txBody>
          <a:bodyPr rtlCol="0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en-US" sz="3600" smtClean="0">
                <a:ea typeface="+mj-ea"/>
                <a:cs typeface="+mj-cs"/>
              </a:rPr>
              <a:t>WEB ADVERTISING</a:t>
            </a:r>
            <a:endParaRPr lang="en-US" sz="3400" smtClean="0">
              <a:ea typeface="+mj-ea"/>
              <a:cs typeface="+mj-cs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285875"/>
            <a:ext cx="8643938" cy="4525963"/>
          </a:xfrm>
        </p:spPr>
        <p:txBody>
          <a:bodyPr>
            <a:normAutofit fontScale="92500"/>
          </a:bodyPr>
          <a:lstStyle/>
          <a:p>
            <a:pPr lvl="1"/>
            <a:r>
              <a:rPr lang="en-US" sz="2600" b="1" smtClean="0"/>
              <a:t>click (click-through or ad click)</a:t>
            </a:r>
          </a:p>
          <a:p>
            <a:pPr lvl="1">
              <a:buFontTx/>
              <a:buNone/>
            </a:pPr>
            <a:r>
              <a:rPr lang="en-US" sz="2600" smtClean="0"/>
              <a:t>	A count made each time a visitor clicks on an advertising banner to access the advertiser’s Web site.</a:t>
            </a:r>
          </a:p>
          <a:p>
            <a:pPr lvl="1"/>
            <a:r>
              <a:rPr lang="en-US" sz="2600" b="1" smtClean="0"/>
              <a:t>click-through rate</a:t>
            </a:r>
          </a:p>
          <a:p>
            <a:pPr lvl="1">
              <a:buFontTx/>
              <a:buNone/>
            </a:pPr>
            <a:r>
              <a:rPr lang="en-US" sz="2600" smtClean="0"/>
              <a:t>	The percentage of visitors who are exposed to a banner ad and click on it.</a:t>
            </a:r>
          </a:p>
          <a:p>
            <a:pPr lvl="1"/>
            <a:r>
              <a:rPr lang="en-US" sz="2600" b="1" smtClean="0"/>
              <a:t>click-through ratio</a:t>
            </a:r>
          </a:p>
          <a:p>
            <a:pPr lvl="1">
              <a:buFontTx/>
              <a:buNone/>
            </a:pPr>
            <a:r>
              <a:rPr lang="en-US" sz="2600" smtClean="0"/>
              <a:t>	The ratio between the number of clicks on a banner ad and the number of times it is seen by viewers; measures the success of a banner in attracting visitors to click on the ad.</a:t>
            </a: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/>
              <a:t>4-</a:t>
            </a:r>
            <a:fld id="{6DB633A8-5242-4D75-ADEC-DA23939B2E06}" type="slidenum">
              <a:rPr lang="es-ES"/>
              <a:pPr/>
              <a:t>22</a:t>
            </a:fld>
            <a:endParaRPr lang="es-ES"/>
          </a:p>
        </p:txBody>
      </p:sp>
      <p:sp>
        <p:nvSpPr>
          <p:cNvPr id="5734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Copyright © 2011 Pearson Education, Inc. Publishing as Prentice Hall</a:t>
            </a:r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284163"/>
            <a:ext cx="8291512" cy="720725"/>
          </a:xfrm>
        </p:spPr>
        <p:txBody>
          <a:bodyPr rtlCol="0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en-US" sz="3600" smtClean="0">
                <a:ea typeface="+mj-ea"/>
                <a:cs typeface="+mj-cs"/>
              </a:rPr>
              <a:t>WEB ADVERTISING</a:t>
            </a:r>
            <a:endParaRPr lang="en-US" sz="3400" smtClean="0">
              <a:ea typeface="+mj-ea"/>
              <a:cs typeface="+mj-cs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b="1" smtClean="0"/>
              <a:t>conversion rate</a:t>
            </a:r>
          </a:p>
          <a:p>
            <a:pPr lvl="1">
              <a:buFontTx/>
              <a:buNone/>
            </a:pPr>
            <a:r>
              <a:rPr lang="en-US" smtClean="0"/>
              <a:t>	The percentage of clickers who actually make a purchase.</a:t>
            </a:r>
          </a:p>
          <a:p>
            <a:pPr lvl="1"/>
            <a:r>
              <a:rPr lang="en-US" b="1" smtClean="0"/>
              <a:t>CPM (cost per thousand impressions)</a:t>
            </a:r>
          </a:p>
          <a:p>
            <a:pPr lvl="1">
              <a:buFontTx/>
              <a:buNone/>
            </a:pPr>
            <a:r>
              <a:rPr lang="en-US" smtClean="0"/>
              <a:t>	The fee an advertiser pays for each 1,000 times a page with a banner ad is shown.</a:t>
            </a:r>
          </a:p>
          <a:p>
            <a:pPr lvl="1"/>
            <a:r>
              <a:rPr lang="en-US" b="1" smtClean="0"/>
              <a:t>hit</a:t>
            </a:r>
          </a:p>
          <a:p>
            <a:pPr lvl="1">
              <a:buFontTx/>
              <a:buNone/>
            </a:pPr>
            <a:r>
              <a:rPr lang="en-US" smtClean="0"/>
              <a:t>	A request for data from a Web page or file.</a:t>
            </a: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/>
              <a:t>4-</a:t>
            </a:r>
            <a:fld id="{6F17EA94-67A0-46AA-9CD2-410962BC9168}" type="slidenum">
              <a:rPr lang="es-ES"/>
              <a:pPr/>
              <a:t>23</a:t>
            </a:fld>
            <a:endParaRPr lang="es-ES"/>
          </a:p>
        </p:txBody>
      </p:sp>
      <p:sp>
        <p:nvSpPr>
          <p:cNvPr id="5939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Copyright © 2011 Pearson Education, Inc. Publishing as Prentice Hall</a:t>
            </a:r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284163"/>
            <a:ext cx="8291512" cy="720725"/>
          </a:xfrm>
        </p:spPr>
        <p:txBody>
          <a:bodyPr rtlCol="0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en-US" sz="3600" smtClean="0">
                <a:ea typeface="+mj-ea"/>
                <a:cs typeface="+mj-cs"/>
              </a:rPr>
              <a:t>WEB ADVERTISING</a:t>
            </a:r>
            <a:endParaRPr lang="en-US" sz="3400" smtClean="0">
              <a:ea typeface="+mj-ea"/>
              <a:cs typeface="+mj-cs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b="1" smtClean="0"/>
              <a:t>page</a:t>
            </a:r>
          </a:p>
          <a:p>
            <a:pPr lvl="1">
              <a:buFontTx/>
              <a:buNone/>
            </a:pPr>
            <a:r>
              <a:rPr lang="en-US" smtClean="0"/>
              <a:t>	An HTML (Hypertext Markup Language) document that may contain text, images, and other online elements, such as Java applets and multimedia files. It can be generated statically or dynamically.</a:t>
            </a:r>
          </a:p>
          <a:p>
            <a:pPr lvl="1"/>
            <a:r>
              <a:rPr lang="en-US" b="1" smtClean="0"/>
              <a:t>stickiness</a:t>
            </a:r>
          </a:p>
          <a:p>
            <a:pPr lvl="1">
              <a:buFont typeface="Arial" charset="0"/>
              <a:buNone/>
            </a:pPr>
            <a:r>
              <a:rPr lang="en-US" smtClean="0"/>
              <a:t>	Characteristic that influences the average length of time a visitor stays in a site.</a:t>
            </a: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/>
              <a:t>4-</a:t>
            </a:r>
            <a:fld id="{C635061B-2ADB-48D9-8B64-0C3FEF998B9E}" type="slidenum">
              <a:rPr lang="es-ES"/>
              <a:pPr/>
              <a:t>24</a:t>
            </a:fld>
            <a:endParaRPr lang="es-ES"/>
          </a:p>
        </p:txBody>
      </p:sp>
      <p:sp>
        <p:nvSpPr>
          <p:cNvPr id="6144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Copyright © 2011 Pearson Education, Inc. Publishing as Prentice Hall</a:t>
            </a:r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284163"/>
            <a:ext cx="8291512" cy="720725"/>
          </a:xfrm>
        </p:spPr>
        <p:txBody>
          <a:bodyPr rtlCol="0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en-US" sz="3600" smtClean="0">
                <a:ea typeface="+mj-ea"/>
                <a:cs typeface="+mj-cs"/>
              </a:rPr>
              <a:t>WEB ADVERTISING</a:t>
            </a:r>
            <a:endParaRPr lang="en-US" sz="3400" smtClean="0">
              <a:ea typeface="+mj-ea"/>
              <a:cs typeface="+mj-cs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b="1" smtClean="0"/>
              <a:t>unique visits</a:t>
            </a:r>
          </a:p>
          <a:p>
            <a:pPr lvl="1">
              <a:buFontTx/>
              <a:buNone/>
            </a:pPr>
            <a:r>
              <a:rPr lang="en-US" smtClean="0"/>
              <a:t>	A count of the number of visitors entering a site, regardless of how many pages are viewed per visit.</a:t>
            </a:r>
          </a:p>
          <a:p>
            <a:pPr lvl="1"/>
            <a:r>
              <a:rPr lang="en-US" b="1" smtClean="0"/>
              <a:t>visit</a:t>
            </a:r>
          </a:p>
          <a:p>
            <a:pPr lvl="1">
              <a:buFontTx/>
              <a:buNone/>
            </a:pPr>
            <a:r>
              <a:rPr lang="en-US" smtClean="0"/>
              <a:t>	A series of requests during one navigation of a Web site; a pause of a certain length of time ends a visit.</a:t>
            </a: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/>
              <a:t>4-</a:t>
            </a:r>
            <a:fld id="{9F539424-EBFA-4B4F-8DF6-1946DFC12037}" type="slidenum">
              <a:rPr lang="es-ES"/>
              <a:pPr/>
              <a:t>25</a:t>
            </a:fld>
            <a:endParaRPr lang="es-ES"/>
          </a:p>
        </p:txBody>
      </p:sp>
      <p:sp>
        <p:nvSpPr>
          <p:cNvPr id="6349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Copyright © 2011 Pearson Education, Inc. Publishing as Prentice Hall</a:t>
            </a:r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284163"/>
            <a:ext cx="8291512" cy="720725"/>
          </a:xfrm>
        </p:spPr>
        <p:txBody>
          <a:bodyPr rtlCol="0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en-US" sz="3600" smtClean="0">
                <a:ea typeface="+mj-ea"/>
                <a:cs typeface="+mj-cs"/>
              </a:rPr>
              <a:t>WEB ADVERTISING</a:t>
            </a:r>
            <a:endParaRPr lang="en-US" sz="3400" smtClean="0">
              <a:ea typeface="+mj-ea"/>
              <a:cs typeface="+mj-cs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b="1" smtClean="0"/>
              <a:t>Advertising Online and Its Advantages</a:t>
            </a:r>
          </a:p>
          <a:p>
            <a:pPr lvl="2"/>
            <a:r>
              <a:rPr lang="en-US" smtClean="0"/>
              <a:t>Cost</a:t>
            </a:r>
          </a:p>
          <a:p>
            <a:pPr lvl="2"/>
            <a:r>
              <a:rPr lang="en-US" smtClean="0"/>
              <a:t>Richness of format</a:t>
            </a:r>
          </a:p>
          <a:p>
            <a:pPr lvl="2"/>
            <a:r>
              <a:rPr lang="en-US" smtClean="0"/>
              <a:t>Personalization</a:t>
            </a:r>
          </a:p>
          <a:p>
            <a:pPr lvl="2"/>
            <a:r>
              <a:rPr lang="en-US" smtClean="0"/>
              <a:t>Timeliness</a:t>
            </a:r>
          </a:p>
          <a:p>
            <a:pPr lvl="2"/>
            <a:r>
              <a:rPr lang="en-US" smtClean="0"/>
              <a:t>Location-basis</a:t>
            </a:r>
          </a:p>
          <a:p>
            <a:pPr lvl="2"/>
            <a:r>
              <a:rPr lang="en-US" smtClean="0"/>
              <a:t>Linking</a:t>
            </a:r>
          </a:p>
          <a:p>
            <a:pPr lvl="2"/>
            <a:r>
              <a:rPr lang="en-US" smtClean="0"/>
              <a:t>Digital branding</a:t>
            </a: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/>
              <a:t>4-</a:t>
            </a:r>
            <a:fld id="{16416E29-5C1F-4210-8029-D3E6EF31E9B0}" type="slidenum">
              <a:rPr lang="es-ES"/>
              <a:pPr/>
              <a:t>26</a:t>
            </a:fld>
            <a:endParaRPr lang="es-ES"/>
          </a:p>
        </p:txBody>
      </p:sp>
      <p:sp>
        <p:nvSpPr>
          <p:cNvPr id="6554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Copyright © 2011 Pearson Education, Inc. Publishing as Prentice Hall</a:t>
            </a:r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284163"/>
            <a:ext cx="8291512" cy="720725"/>
          </a:xfrm>
        </p:spPr>
        <p:txBody>
          <a:bodyPr rtlCol="0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en-US" sz="3600" smtClean="0">
                <a:ea typeface="+mj-ea"/>
                <a:cs typeface="+mj-cs"/>
              </a:rPr>
              <a:t>ONLINE ADVERTISING METHODS</a:t>
            </a:r>
            <a:endParaRPr lang="en-US" sz="3400" smtClean="0">
              <a:ea typeface="+mj-ea"/>
              <a:cs typeface="+mj-cs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214438"/>
            <a:ext cx="8572500" cy="4525962"/>
          </a:xfrm>
        </p:spPr>
        <p:txBody>
          <a:bodyPr/>
          <a:lstStyle/>
          <a:p>
            <a:r>
              <a:rPr lang="en-US" b="1" smtClean="0"/>
              <a:t>BANNERS</a:t>
            </a:r>
          </a:p>
          <a:p>
            <a:pPr lvl="1"/>
            <a:r>
              <a:rPr lang="en-US" b="1" smtClean="0"/>
              <a:t>banner</a:t>
            </a:r>
          </a:p>
          <a:p>
            <a:pPr lvl="1">
              <a:buFontTx/>
              <a:buNone/>
            </a:pPr>
            <a:r>
              <a:rPr lang="en-US" smtClean="0"/>
              <a:t>	On a Web page, a graphic advertising display linked to the advertiser’s Web page.</a:t>
            </a:r>
          </a:p>
          <a:p>
            <a:pPr lvl="1"/>
            <a:r>
              <a:rPr lang="en-US" b="1" smtClean="0"/>
              <a:t>keyword banners</a:t>
            </a:r>
          </a:p>
          <a:p>
            <a:pPr lvl="1">
              <a:buFontTx/>
              <a:buNone/>
            </a:pPr>
            <a:r>
              <a:rPr lang="en-US" smtClean="0"/>
              <a:t>	Banner ads that appear when a predetermined word is queried from a search engine.</a:t>
            </a:r>
          </a:p>
          <a:p>
            <a:pPr lvl="1"/>
            <a:r>
              <a:rPr lang="en-US" b="1" smtClean="0"/>
              <a:t>random banners</a:t>
            </a:r>
          </a:p>
          <a:p>
            <a:pPr lvl="1">
              <a:buFontTx/>
              <a:buNone/>
            </a:pPr>
            <a:r>
              <a:rPr lang="en-US" smtClean="0"/>
              <a:t>	Banner ads that appear at random, not as the result of the user’s action.</a:t>
            </a: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/>
              <a:t>4-</a:t>
            </a:r>
            <a:fld id="{CA47278C-0AF6-421B-A776-9569521810CD}" type="slidenum">
              <a:rPr lang="es-ES"/>
              <a:pPr/>
              <a:t>27</a:t>
            </a:fld>
            <a:endParaRPr lang="es-ES"/>
          </a:p>
        </p:txBody>
      </p:sp>
      <p:sp>
        <p:nvSpPr>
          <p:cNvPr id="6758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Copyright © 2011 Pearson Education, Inc. Publishing as Prentice Hall</a:t>
            </a:r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284163"/>
            <a:ext cx="8291512" cy="720725"/>
          </a:xfrm>
        </p:spPr>
        <p:txBody>
          <a:bodyPr rtlCol="0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en-US" sz="3600" smtClean="0">
                <a:ea typeface="+mj-ea"/>
                <a:cs typeface="+mj-cs"/>
              </a:rPr>
              <a:t>ONLINE ADVERTISING METHODS</a:t>
            </a:r>
            <a:endParaRPr lang="en-US" sz="3400" smtClean="0">
              <a:ea typeface="+mj-ea"/>
              <a:cs typeface="+mj-cs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214438"/>
            <a:ext cx="8358188" cy="4714875"/>
          </a:xfrm>
        </p:spPr>
        <p:txBody>
          <a:bodyPr/>
          <a:lstStyle/>
          <a:p>
            <a:pPr lvl="1"/>
            <a:r>
              <a:rPr lang="en-US" b="1" smtClean="0"/>
              <a:t>Benefits of Banner Ads</a:t>
            </a:r>
          </a:p>
          <a:p>
            <a:pPr lvl="2"/>
            <a:r>
              <a:rPr lang="en-US" smtClean="0"/>
              <a:t>The major benefit of banner ads is that, by clicking on them, users are directly transferred to the shopping page of an advertiser’s site. </a:t>
            </a:r>
          </a:p>
          <a:p>
            <a:pPr lvl="2"/>
            <a:r>
              <a:rPr lang="en-US" smtClean="0"/>
              <a:t>The ability to customize them for individual surfers or a market segment of surfers.</a:t>
            </a:r>
          </a:p>
          <a:p>
            <a:pPr lvl="1"/>
            <a:r>
              <a:rPr lang="en-US" b="1" smtClean="0"/>
              <a:t>Limitations of Banner Ads</a:t>
            </a:r>
          </a:p>
          <a:p>
            <a:pPr lvl="2"/>
            <a:r>
              <a:rPr lang="en-US" smtClean="0"/>
              <a:t>The major disadvantage of banners is their cost</a:t>
            </a:r>
          </a:p>
          <a:p>
            <a:pPr lvl="2"/>
            <a:r>
              <a:rPr lang="en-US" smtClean="0"/>
              <a:t>A limited amount of information can be placed on the banner</a:t>
            </a:r>
            <a:endParaRPr lang="en-US" b="1" smtClean="0"/>
          </a:p>
          <a:p>
            <a:pPr lvl="1"/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/>
              <a:t>4-</a:t>
            </a:r>
            <a:fld id="{4255931E-CF55-43BB-B76A-6AF22764B0BB}" type="slidenum">
              <a:rPr lang="es-ES"/>
              <a:pPr/>
              <a:t>28</a:t>
            </a:fld>
            <a:endParaRPr lang="es-ES"/>
          </a:p>
        </p:txBody>
      </p:sp>
      <p:sp>
        <p:nvSpPr>
          <p:cNvPr id="6963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Copyright © 2011 Pearson Education, Inc. Publishing as Prentice Hall</a:t>
            </a:r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284163"/>
            <a:ext cx="8291512" cy="720725"/>
          </a:xfrm>
        </p:spPr>
        <p:txBody>
          <a:bodyPr rtlCol="0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en-US" sz="3600" smtClean="0">
                <a:ea typeface="+mj-ea"/>
                <a:cs typeface="+mj-cs"/>
              </a:rPr>
              <a:t>ONLINE ADVERTISING METHODS</a:t>
            </a:r>
            <a:endParaRPr lang="en-US" sz="3400" smtClean="0">
              <a:ea typeface="+mj-ea"/>
              <a:cs typeface="+mj-cs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214438"/>
            <a:ext cx="8715375" cy="4940300"/>
          </a:xfrm>
        </p:spPr>
        <p:txBody>
          <a:bodyPr/>
          <a:lstStyle/>
          <a:p>
            <a:r>
              <a:rPr lang="en-US" b="1" smtClean="0"/>
              <a:t>pop-up ad</a:t>
            </a:r>
          </a:p>
          <a:p>
            <a:pPr>
              <a:buFontTx/>
              <a:buNone/>
            </a:pPr>
            <a:r>
              <a:rPr lang="en-US" smtClean="0"/>
              <a:t>	An ad that appears in a separate window before, after, or during Internet surfing or when reading e-mail.</a:t>
            </a:r>
          </a:p>
          <a:p>
            <a:r>
              <a:rPr lang="en-US" b="1" smtClean="0"/>
              <a:t>pop-under ad</a:t>
            </a:r>
          </a:p>
          <a:p>
            <a:pPr>
              <a:buFontTx/>
              <a:buNone/>
            </a:pPr>
            <a:r>
              <a:rPr lang="en-US" smtClean="0"/>
              <a:t>	An ad that appears underneath the current browser window, so when the user closes the active window the ad is still on the screen.</a:t>
            </a: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/>
              <a:t>4-</a:t>
            </a:r>
            <a:fld id="{9B8F1A38-2810-4478-B601-BC0D074388F2}" type="slidenum">
              <a:rPr lang="es-ES"/>
              <a:pPr/>
              <a:t>29</a:t>
            </a:fld>
            <a:endParaRPr lang="es-ES"/>
          </a:p>
        </p:txBody>
      </p:sp>
      <p:sp>
        <p:nvSpPr>
          <p:cNvPr id="7168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Copyright © 2011 Pearson Education, Inc. Publishing as Prentice Hall</a:t>
            </a:r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en-US" sz="3600" smtClean="0">
                <a:ea typeface="+mj-ea"/>
                <a:cs typeface="+mj-cs"/>
              </a:rPr>
              <a:t>LEARNING OBJECTIVES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Tx/>
              <a:buAutoNum type="arabicPeriod" startAt="7"/>
            </a:pPr>
            <a:r>
              <a:rPr lang="en-US" sz="2800" smtClean="0"/>
              <a:t>Describe the major advertising methods used on the Web.</a:t>
            </a:r>
          </a:p>
          <a:p>
            <a:pPr marL="457200" indent="-457200">
              <a:buFontTx/>
              <a:buAutoNum type="arabicPeriod" startAt="7"/>
            </a:pPr>
            <a:r>
              <a:rPr lang="en-US" sz="2800" smtClean="0"/>
              <a:t>Understand how advertising is done in social networks and the Web 2.0 environment.</a:t>
            </a:r>
          </a:p>
          <a:p>
            <a:pPr marL="457200" indent="-457200">
              <a:buFontTx/>
              <a:buAutoNum type="arabicPeriod" startAt="7"/>
            </a:pPr>
            <a:r>
              <a:rPr lang="en-US" sz="2800" smtClean="0"/>
              <a:t>Describe various online advertising strategies and types of promotions.</a:t>
            </a:r>
          </a:p>
          <a:p>
            <a:pPr marL="457200" indent="-457200">
              <a:buFontTx/>
              <a:buAutoNum type="arabicPeriod" startAt="7"/>
            </a:pPr>
            <a:r>
              <a:rPr lang="en-US" sz="2800" smtClean="0"/>
              <a:t>Describe permission marketing, ad management, localization, and other advertising-related issues.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/>
              <a:t>4-</a:t>
            </a:r>
            <a:fld id="{B358D5B7-05F9-4BA1-BEBB-A9D04995325F}" type="slidenum">
              <a:rPr lang="es-ES"/>
              <a:pPr/>
              <a:t>3</a:t>
            </a:fld>
            <a:endParaRPr lang="es-ES"/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Copyright © 2011 Pearson Education, Inc. Publishing as Prentice Hall</a:t>
            </a:r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284163"/>
            <a:ext cx="8291512" cy="720725"/>
          </a:xfrm>
        </p:spPr>
        <p:txBody>
          <a:bodyPr rtlCol="0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en-US" sz="3600" smtClean="0">
                <a:ea typeface="+mj-ea"/>
                <a:cs typeface="+mj-cs"/>
              </a:rPr>
              <a:t>ONLINE ADVERTISING METHODS</a:t>
            </a:r>
            <a:endParaRPr lang="en-US" sz="3400" smtClean="0">
              <a:ea typeface="+mj-ea"/>
              <a:cs typeface="+mj-cs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/>
              <a:t>E-MAIL ADVERTISING</a:t>
            </a:r>
          </a:p>
          <a:p>
            <a:pPr lvl="1"/>
            <a:r>
              <a:rPr lang="en-US" smtClean="0"/>
              <a:t>E-Mail Hoaxes</a:t>
            </a:r>
          </a:p>
          <a:p>
            <a:pPr lvl="1"/>
            <a:r>
              <a:rPr lang="en-US" smtClean="0"/>
              <a:t>Fraud</a:t>
            </a:r>
          </a:p>
          <a:p>
            <a:pPr lvl="1"/>
            <a:r>
              <a:rPr lang="en-US" smtClean="0"/>
              <a:t>E-Mail Advertising Methods and Successes</a:t>
            </a:r>
          </a:p>
          <a:p>
            <a:r>
              <a:rPr lang="en-US" b="1" smtClean="0"/>
              <a:t>CLASSIFIED ADS</a:t>
            </a:r>
          </a:p>
          <a:p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/>
              <a:t>4-</a:t>
            </a:r>
            <a:fld id="{9543F275-5839-49E2-B439-6BF5D17133B3}" type="slidenum">
              <a:rPr lang="es-ES"/>
              <a:pPr/>
              <a:t>30</a:t>
            </a:fld>
            <a:endParaRPr lang="es-ES"/>
          </a:p>
        </p:txBody>
      </p:sp>
      <p:sp>
        <p:nvSpPr>
          <p:cNvPr id="7373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Copyright © 2011 Pearson Education, Inc. Publishing as Prentice Hall</a:t>
            </a:r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284163"/>
            <a:ext cx="8291512" cy="720725"/>
          </a:xfrm>
        </p:spPr>
        <p:txBody>
          <a:bodyPr rtlCol="0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en-US" sz="3600" smtClean="0">
                <a:ea typeface="+mj-ea"/>
                <a:cs typeface="+mj-cs"/>
              </a:rPr>
              <a:t>ONLINE ADVERTISING METHODS</a:t>
            </a:r>
            <a:endParaRPr lang="en-US" sz="3400" smtClean="0">
              <a:ea typeface="+mj-ea"/>
              <a:cs typeface="+mj-cs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285875"/>
            <a:ext cx="8572500" cy="4643438"/>
          </a:xfrm>
        </p:spPr>
        <p:txBody>
          <a:bodyPr/>
          <a:lstStyle/>
          <a:p>
            <a:r>
              <a:rPr lang="en-US" b="1" smtClean="0"/>
              <a:t>SEARCH ENGINE ADVERTISEMENT</a:t>
            </a:r>
          </a:p>
          <a:p>
            <a:pPr lvl="1"/>
            <a:r>
              <a:rPr lang="en-US" b="1" smtClean="0"/>
              <a:t>URL Listing</a:t>
            </a:r>
          </a:p>
          <a:p>
            <a:pPr lvl="1"/>
            <a:r>
              <a:rPr lang="en-US" b="1" smtClean="0"/>
              <a:t>Keyword Advertising</a:t>
            </a:r>
          </a:p>
          <a:p>
            <a:pPr lvl="1"/>
            <a:r>
              <a:rPr lang="en-US" b="1" smtClean="0"/>
              <a:t>search engine optimization (SEO)</a:t>
            </a:r>
          </a:p>
          <a:p>
            <a:pPr lvl="1">
              <a:buFontTx/>
              <a:buNone/>
            </a:pPr>
            <a:r>
              <a:rPr lang="en-US" smtClean="0"/>
              <a:t>	The craft of increasing site rank on search engines; the optimizer uses the ranking algorithm of the search engine (which may be different for different search engines) and best search phases, and tailors the ad accordingly.</a:t>
            </a:r>
          </a:p>
          <a:p>
            <a:pPr lvl="1"/>
            <a:r>
              <a:rPr lang="en-US" b="1" smtClean="0"/>
              <a:t>Google: The Online Advertising King</a:t>
            </a:r>
            <a:endParaRPr lang="en-US" smtClean="0"/>
          </a:p>
          <a:p>
            <a:pPr lvl="1"/>
            <a:endParaRPr lang="en-US" sz="7200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/>
              <a:t>4-</a:t>
            </a:r>
            <a:fld id="{E355157D-3408-40AD-90A1-9688ABDA575F}" type="slidenum">
              <a:rPr lang="es-ES"/>
              <a:pPr/>
              <a:t>31</a:t>
            </a:fld>
            <a:endParaRPr lang="es-ES"/>
          </a:p>
        </p:txBody>
      </p:sp>
      <p:sp>
        <p:nvSpPr>
          <p:cNvPr id="7578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Copyright © 2011 Pearson Education, Inc. Publishing as Prentice Hall</a:t>
            </a:r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284163"/>
            <a:ext cx="8291512" cy="720725"/>
          </a:xfrm>
        </p:spPr>
        <p:txBody>
          <a:bodyPr rtlCol="0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en-US" sz="3600" smtClean="0">
                <a:ea typeface="+mj-ea"/>
                <a:cs typeface="+mj-cs"/>
              </a:rPr>
              <a:t>ONLINE ADVERTISING METHODS</a:t>
            </a:r>
            <a:endParaRPr lang="en-US" sz="3400" smtClean="0">
              <a:ea typeface="+mj-ea"/>
              <a:cs typeface="+mj-cs"/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/>
              <a:t>viral marketing</a:t>
            </a:r>
          </a:p>
          <a:p>
            <a:pPr>
              <a:buFontTx/>
              <a:buNone/>
            </a:pPr>
            <a:r>
              <a:rPr lang="en-US" smtClean="0"/>
              <a:t>	Word-of-mouth method by which customers promote a product or service by telling others about it.</a:t>
            </a:r>
          </a:p>
          <a:p>
            <a:endParaRPr 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/>
              <a:t>4-</a:t>
            </a:r>
            <a:fld id="{B25893D4-1E5F-4646-B1DA-0D56CAF926CD}" type="slidenum">
              <a:rPr lang="es-ES"/>
              <a:pPr/>
              <a:t>32</a:t>
            </a:fld>
            <a:endParaRPr lang="es-ES"/>
          </a:p>
        </p:txBody>
      </p:sp>
      <p:sp>
        <p:nvSpPr>
          <p:cNvPr id="7782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Copyright © 2011 Pearson Education, Inc. Publishing as Prentice Hall</a:t>
            </a:r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284163"/>
            <a:ext cx="8291512" cy="720725"/>
          </a:xfrm>
        </p:spPr>
        <p:txBody>
          <a:bodyPr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en-US" sz="3200" dirty="0" smtClean="0">
                <a:ea typeface="+mj-ea"/>
                <a:cs typeface="+mj-cs"/>
              </a:rPr>
              <a:t>ADVERTISING IN SOCIAL NETWORKS </a:t>
            </a:r>
            <a:br>
              <a:rPr lang="en-US" sz="3200" dirty="0" smtClean="0">
                <a:ea typeface="+mj-ea"/>
                <a:cs typeface="+mj-cs"/>
              </a:rPr>
            </a:br>
            <a:r>
              <a:rPr lang="en-US" sz="3200" dirty="0" smtClean="0">
                <a:ea typeface="+mj-ea"/>
                <a:cs typeface="+mj-cs"/>
              </a:rPr>
              <a:t>AND THE WEB 2.0 ENVIRONMENT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/>
              <a:t>social network advertising</a:t>
            </a:r>
          </a:p>
          <a:p>
            <a:pPr>
              <a:buFontTx/>
              <a:buNone/>
            </a:pPr>
            <a:r>
              <a:rPr lang="en-US" smtClean="0"/>
              <a:t>	Online advertising that focuses on social networking sites.</a:t>
            </a:r>
          </a:p>
          <a:p>
            <a:pPr lvl="1"/>
            <a:r>
              <a:rPr lang="en-US" b="1" smtClean="0"/>
              <a:t>Types of Social Network Advertising</a:t>
            </a:r>
          </a:p>
          <a:p>
            <a:pPr lvl="2"/>
            <a:r>
              <a:rPr lang="en-US" b="1" smtClean="0"/>
              <a:t>Direct advertising that is based on your network of friends</a:t>
            </a:r>
          </a:p>
          <a:p>
            <a:pPr lvl="2"/>
            <a:r>
              <a:rPr lang="en-US" b="1" smtClean="0"/>
              <a:t>Direct advertising placed on your social network site</a:t>
            </a:r>
          </a:p>
          <a:p>
            <a:pPr lvl="2"/>
            <a:r>
              <a:rPr lang="en-US" b="1" smtClean="0"/>
              <a:t>Indirect advertising by creating “groups” or “pages”</a:t>
            </a:r>
          </a:p>
          <a:p>
            <a:pPr lvl="1"/>
            <a:r>
              <a:rPr lang="en-US" b="1" smtClean="0"/>
              <a:t>Sponsored Reviews by Bloggers</a:t>
            </a:r>
            <a:endParaRPr 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/>
              <a:t>4-</a:t>
            </a:r>
            <a:fld id="{2223E0C9-688C-41B3-817A-DFE997AABB7E}" type="slidenum">
              <a:rPr lang="es-ES"/>
              <a:pPr/>
              <a:t>33</a:t>
            </a:fld>
            <a:endParaRPr lang="es-ES"/>
          </a:p>
        </p:txBody>
      </p:sp>
      <p:sp>
        <p:nvSpPr>
          <p:cNvPr id="7987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Copyright © 2011 Pearson Education, Inc. Publishing as Prentice Hall</a:t>
            </a:r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284163"/>
            <a:ext cx="8291512" cy="720725"/>
          </a:xfrm>
        </p:spPr>
        <p:txBody>
          <a:bodyPr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en-US" sz="3200" dirty="0" smtClean="0">
                <a:ea typeface="+mj-ea"/>
                <a:cs typeface="+mj-cs"/>
              </a:rPr>
              <a:t>ADVERTISING IN SOCIAL NETWORKS </a:t>
            </a:r>
            <a:br>
              <a:rPr lang="en-US" sz="3200" dirty="0" smtClean="0">
                <a:ea typeface="+mj-ea"/>
                <a:cs typeface="+mj-cs"/>
              </a:rPr>
            </a:br>
            <a:r>
              <a:rPr lang="en-US" sz="3200" dirty="0" smtClean="0">
                <a:ea typeface="+mj-ea"/>
                <a:cs typeface="+mj-cs"/>
              </a:rPr>
              <a:t>AND THE WEB 2.0 ENVIRONMENT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285875"/>
            <a:ext cx="8229600" cy="4525963"/>
          </a:xfrm>
        </p:spPr>
        <p:txBody>
          <a:bodyPr/>
          <a:lstStyle/>
          <a:p>
            <a:r>
              <a:rPr lang="en-US" b="1" smtClean="0"/>
              <a:t>ADVERTISING IN CHAT ROOMS AND FORUMS</a:t>
            </a:r>
          </a:p>
          <a:p>
            <a:r>
              <a:rPr lang="en-US" b="1" smtClean="0"/>
              <a:t>VIDEO ADS ON THE WEB AND IN SOCIAL NETWORKING</a:t>
            </a:r>
          </a:p>
          <a:p>
            <a:pPr lvl="1"/>
            <a:r>
              <a:rPr lang="en-US" b="1" smtClean="0"/>
              <a:t>Video Ads</a:t>
            </a:r>
          </a:p>
          <a:p>
            <a:pPr lvl="1"/>
            <a:r>
              <a:rPr lang="en-US" b="1" smtClean="0"/>
              <a:t>Tracking the Success of an Online Video Campaign</a:t>
            </a:r>
          </a:p>
          <a:p>
            <a:pPr lvl="2"/>
            <a:r>
              <a:rPr lang="en-US" b="1" smtClean="0"/>
              <a:t>Web video analytics</a:t>
            </a:r>
          </a:p>
          <a:p>
            <a:pPr lvl="2">
              <a:buFontTx/>
              <a:buNone/>
            </a:pPr>
            <a:r>
              <a:rPr lang="en-US" smtClean="0"/>
              <a:t>	A way of measuring what viewers do when they watch an online video.</a:t>
            </a:r>
          </a:p>
          <a:p>
            <a:r>
              <a:rPr lang="en-US" b="1" smtClean="0"/>
              <a:t>VIRAL MARKETING IN SOCIAL NETWORKS</a:t>
            </a:r>
            <a:endParaRPr 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/>
              <a:t>4-</a:t>
            </a:r>
            <a:fld id="{9FE1FB0E-A794-41E5-B75D-54737C216B6C}" type="slidenum">
              <a:rPr lang="es-ES"/>
              <a:pPr/>
              <a:t>34</a:t>
            </a:fld>
            <a:endParaRPr lang="es-ES"/>
          </a:p>
        </p:txBody>
      </p:sp>
      <p:sp>
        <p:nvSpPr>
          <p:cNvPr id="8192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Copyright © 2011 Pearson Education, Inc. Publishing as Prentice Hall</a:t>
            </a:r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284163"/>
            <a:ext cx="8291512" cy="720725"/>
          </a:xfrm>
        </p:spPr>
        <p:txBody>
          <a:bodyPr rtlCol="0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en-US" sz="3600" dirty="0" smtClean="0">
                <a:ea typeface="+mj-ea"/>
                <a:cs typeface="+mj-cs"/>
              </a:rPr>
              <a:t>ADVERTISING STRATEGIES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/>
              <a:t>affiliate marketing</a:t>
            </a:r>
          </a:p>
          <a:p>
            <a:pPr>
              <a:buFont typeface="Arial" charset="0"/>
              <a:buNone/>
            </a:pPr>
            <a:r>
              <a:rPr lang="en-US" smtClean="0"/>
              <a:t>	A marketing arrangement by which an organization refers consumers to the selling company’s Web site.</a:t>
            </a:r>
          </a:p>
          <a:p>
            <a:r>
              <a:rPr lang="en-US" b="1" smtClean="0"/>
              <a:t>ADS AS A COMMODITY (PAYING PEOPLE TO WATCH ADS) </a:t>
            </a:r>
          </a:p>
          <a:p>
            <a:r>
              <a:rPr lang="en-US" b="1" smtClean="0"/>
              <a:t>SELLING SPACE BY PIXELS</a:t>
            </a:r>
          </a:p>
          <a:p>
            <a:endParaRPr 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/>
              <a:t>4-</a:t>
            </a:r>
            <a:fld id="{B008608E-6E2B-4B3A-ABCF-DFA09DDF3B95}" type="slidenum">
              <a:rPr lang="es-ES"/>
              <a:pPr/>
              <a:t>35</a:t>
            </a:fld>
            <a:endParaRPr lang="es-ES"/>
          </a:p>
        </p:txBody>
      </p:sp>
      <p:sp>
        <p:nvSpPr>
          <p:cNvPr id="8397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Copyright © 2011 Pearson Education, Inc. Publishing as Prentice Hall</a:t>
            </a:r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284163"/>
            <a:ext cx="8291512" cy="720725"/>
          </a:xfrm>
        </p:spPr>
        <p:txBody>
          <a:bodyPr rtlCol="0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en-US" sz="3600" dirty="0" smtClean="0">
                <a:ea typeface="+mj-ea"/>
                <a:cs typeface="+mj-cs"/>
              </a:rPr>
              <a:t>ADVERTISING STRATEGIES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357313"/>
            <a:ext cx="8358187" cy="4525962"/>
          </a:xfrm>
        </p:spPr>
        <p:txBody>
          <a:bodyPr/>
          <a:lstStyle/>
          <a:p>
            <a:r>
              <a:rPr lang="en-US" b="1" smtClean="0"/>
              <a:t>PERSONALIZED ADS AND OTHER PERSONALIZATION</a:t>
            </a:r>
          </a:p>
          <a:p>
            <a:pPr lvl="1"/>
            <a:r>
              <a:rPr lang="en-US" b="1" smtClean="0"/>
              <a:t>Webcasting</a:t>
            </a:r>
          </a:p>
          <a:p>
            <a:pPr lvl="1">
              <a:buFontTx/>
              <a:buNone/>
            </a:pPr>
            <a:r>
              <a:rPr lang="en-US" smtClean="0"/>
              <a:t>	A free Internet news service that broadcasts personalized news and information, including seminars, in categories selected by the user.</a:t>
            </a:r>
          </a:p>
          <a:p>
            <a:r>
              <a:rPr lang="en-US" b="1" smtClean="0"/>
              <a:t>ONLINE EVENTS, PROMOTIONS, AND ATTRACTIONS</a:t>
            </a:r>
          </a:p>
          <a:p>
            <a:pPr lvl="1"/>
            <a:r>
              <a:rPr lang="en-US" b="1" smtClean="0"/>
              <a:t>Live Web Events</a:t>
            </a:r>
            <a:endParaRPr lang="en-US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/>
              <a:t>4-</a:t>
            </a:r>
            <a:fld id="{D80903A0-BBF0-441E-9FDC-FBFBCFA4975C}" type="slidenum">
              <a:rPr lang="es-ES"/>
              <a:pPr/>
              <a:t>36</a:t>
            </a:fld>
            <a:endParaRPr lang="es-ES"/>
          </a:p>
        </p:txBody>
      </p:sp>
      <p:sp>
        <p:nvSpPr>
          <p:cNvPr id="8602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Copyright © 2011 Pearson Education, Inc. Publishing as Prentice Hall</a:t>
            </a:r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284163"/>
            <a:ext cx="8291512" cy="720725"/>
          </a:xfrm>
        </p:spPr>
        <p:txBody>
          <a:bodyPr rtlCol="0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en-US" sz="3600" dirty="0" smtClean="0">
                <a:ea typeface="+mj-ea"/>
                <a:cs typeface="+mj-cs"/>
              </a:rPr>
              <a:t>SPECIAL ADVERTISING TOPICS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/>
              <a:t>PERMISSION ADVERTISING</a:t>
            </a:r>
          </a:p>
          <a:p>
            <a:pPr lvl="1"/>
            <a:r>
              <a:rPr lang="en-US" b="1" smtClean="0"/>
              <a:t>spamming</a:t>
            </a:r>
          </a:p>
          <a:p>
            <a:pPr lvl="1">
              <a:buFontTx/>
              <a:buNone/>
            </a:pPr>
            <a:r>
              <a:rPr lang="en-US" smtClean="0"/>
              <a:t>	Using e-mail to send unwanted ads (sometimes floods of ads).</a:t>
            </a:r>
          </a:p>
          <a:p>
            <a:pPr lvl="1"/>
            <a:r>
              <a:rPr lang="en-US" b="1" smtClean="0"/>
              <a:t>permission advertising (permission marketing)</a:t>
            </a:r>
          </a:p>
          <a:p>
            <a:pPr lvl="1">
              <a:buFontTx/>
              <a:buNone/>
            </a:pPr>
            <a:r>
              <a:rPr lang="en-US" smtClean="0"/>
              <a:t>	Advertising (marketing) strategy in which customers agree to accept advertising and marketing materials (known as “opt-in”).</a:t>
            </a:r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/>
              <a:t>4-</a:t>
            </a:r>
            <a:fld id="{BF7C00B7-DD81-4BA0-949D-24936914F0E7}" type="slidenum">
              <a:rPr lang="es-ES"/>
              <a:pPr/>
              <a:t>37</a:t>
            </a:fld>
            <a:endParaRPr lang="es-ES"/>
          </a:p>
        </p:txBody>
      </p:sp>
      <p:sp>
        <p:nvSpPr>
          <p:cNvPr id="8806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Copyright © 2011 Pearson Education, Inc. Publishing as Prentice Hall</a:t>
            </a:r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284163"/>
            <a:ext cx="8291512" cy="720725"/>
          </a:xfrm>
        </p:spPr>
        <p:txBody>
          <a:bodyPr rtlCol="0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en-US" sz="3600" dirty="0" smtClean="0">
                <a:ea typeface="+mj-ea"/>
                <a:cs typeface="+mj-cs"/>
              </a:rPr>
              <a:t>SPECIAL ADVERTISING TOPICS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/>
              <a:t>ADVERTISEMENT AS A REVENUE MODEL</a:t>
            </a:r>
          </a:p>
          <a:p>
            <a:r>
              <a:rPr lang="en-US" b="1" smtClean="0"/>
              <a:t>MEASURING ONLINE ADVERTISING’S EFFECTIVENESS</a:t>
            </a:r>
          </a:p>
          <a:p>
            <a:r>
              <a:rPr lang="en-US" b="1" smtClean="0"/>
              <a:t>MOBILE MARKETING AND ADVERTISING</a:t>
            </a:r>
          </a:p>
          <a:p>
            <a:pPr lvl="1"/>
            <a:r>
              <a:rPr lang="en-US" b="1" smtClean="0"/>
              <a:t>mobile advertising (m-advertising)</a:t>
            </a:r>
          </a:p>
          <a:p>
            <a:pPr lvl="1">
              <a:buFontTx/>
              <a:buNone/>
            </a:pPr>
            <a:r>
              <a:rPr lang="en-US" smtClean="0"/>
              <a:t>	Ads sent to and presented on mobile devices.</a:t>
            </a:r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/>
              <a:t>4-</a:t>
            </a:r>
            <a:fld id="{1B67A3AD-D202-419C-9F70-ECD1DE4AF6F1}" type="slidenum">
              <a:rPr lang="es-ES"/>
              <a:pPr/>
              <a:t>38</a:t>
            </a:fld>
            <a:endParaRPr lang="es-ES"/>
          </a:p>
        </p:txBody>
      </p:sp>
      <p:sp>
        <p:nvSpPr>
          <p:cNvPr id="9011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Copyright © 2011 Pearson Education, Inc. Publishing as Prentice Hall</a:t>
            </a:r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284163"/>
            <a:ext cx="8291512" cy="720725"/>
          </a:xfrm>
        </p:spPr>
        <p:txBody>
          <a:bodyPr rtlCol="0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en-US" sz="3600" dirty="0" smtClean="0">
                <a:ea typeface="+mj-ea"/>
                <a:cs typeface="+mj-cs"/>
              </a:rPr>
              <a:t>SPECIAL ADVERTISING TOPICS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214438"/>
            <a:ext cx="8229600" cy="4525962"/>
          </a:xfrm>
        </p:spPr>
        <p:txBody>
          <a:bodyPr/>
          <a:lstStyle/>
          <a:p>
            <a:r>
              <a:rPr lang="en-US" b="1" smtClean="0"/>
              <a:t>AD CONTENT</a:t>
            </a:r>
          </a:p>
          <a:p>
            <a:r>
              <a:rPr lang="en-US" b="1" smtClean="0"/>
              <a:t>SOFTWARE AGENTS IN MARKETING AND ADVERTISING APPLICATIONS</a:t>
            </a:r>
          </a:p>
          <a:p>
            <a:r>
              <a:rPr lang="en-US" b="1" smtClean="0"/>
              <a:t>localization</a:t>
            </a:r>
          </a:p>
          <a:p>
            <a:pPr>
              <a:buFont typeface="Arial" charset="0"/>
              <a:buNone/>
            </a:pPr>
            <a:r>
              <a:rPr lang="en-US" smtClean="0"/>
              <a:t>	The process of converting media products developed in one environment (e.g. country) to a form culturally and linguistically acceptable in environments outside the original target market.</a:t>
            </a:r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/>
              <a:t>4-</a:t>
            </a:r>
            <a:fld id="{ED42358C-27DA-430C-BC3B-0DE7CBC03D2D}" type="slidenum">
              <a:rPr lang="es-ES"/>
              <a:pPr/>
              <a:t>39</a:t>
            </a:fld>
            <a:endParaRPr lang="es-ES"/>
          </a:p>
        </p:txBody>
      </p:sp>
      <p:sp>
        <p:nvSpPr>
          <p:cNvPr id="9216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Copyright © 2011 Pearson Education, Inc. Publishing as Prentice Hall</a:t>
            </a:r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284163"/>
            <a:ext cx="8291512" cy="720725"/>
          </a:xfrm>
        </p:spPr>
        <p:txBody>
          <a:bodyPr rtlCol="0"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en-US" sz="3400" dirty="0" smtClean="0">
                <a:ea typeface="+mj-ea"/>
                <a:cs typeface="+mj-cs"/>
              </a:rPr>
              <a:t>LEARNING ABOUT </a:t>
            </a:r>
            <a:br>
              <a:rPr lang="en-US" sz="3400" dirty="0" smtClean="0">
                <a:ea typeface="+mj-ea"/>
                <a:cs typeface="+mj-cs"/>
              </a:rPr>
            </a:br>
            <a:r>
              <a:rPr lang="en-US" sz="3400" dirty="0" smtClean="0">
                <a:ea typeface="+mj-ea"/>
                <a:cs typeface="+mj-cs"/>
              </a:rPr>
              <a:t>CONSUMER PURCHASING ONLINE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285875"/>
            <a:ext cx="8501062" cy="4714875"/>
          </a:xfrm>
        </p:spPr>
        <p:txBody>
          <a:bodyPr/>
          <a:lstStyle/>
          <a:p>
            <a:r>
              <a:rPr lang="en-US" sz="2800" b="1" dirty="0" smtClean="0"/>
              <a:t>A GENERIC PURCHASING-DECISION MODEL</a:t>
            </a:r>
          </a:p>
          <a:p>
            <a:pPr lvl="1"/>
            <a:r>
              <a:rPr lang="en-US" sz="2400" b="1" dirty="0" smtClean="0">
                <a:solidFill>
                  <a:srgbClr val="002060"/>
                </a:solidFill>
              </a:rPr>
              <a:t>1. Need identification</a:t>
            </a:r>
          </a:p>
          <a:p>
            <a:pPr lvl="1"/>
            <a:r>
              <a:rPr lang="en-US" sz="2400" b="1" dirty="0" smtClean="0">
                <a:solidFill>
                  <a:srgbClr val="002060"/>
                </a:solidFill>
              </a:rPr>
              <a:t>2. Information search</a:t>
            </a:r>
          </a:p>
          <a:p>
            <a:pPr lvl="2"/>
            <a:r>
              <a:rPr lang="en-US" sz="2200" b="1" dirty="0" smtClean="0"/>
              <a:t>product brokering</a:t>
            </a:r>
          </a:p>
          <a:p>
            <a:pPr lvl="2">
              <a:buFontTx/>
              <a:buNone/>
            </a:pPr>
            <a:r>
              <a:rPr lang="en-US" sz="2200" dirty="0" smtClean="0"/>
              <a:t>	Deciding what product to buy.</a:t>
            </a:r>
          </a:p>
          <a:p>
            <a:pPr lvl="2"/>
            <a:r>
              <a:rPr lang="en-US" sz="2200" b="1" dirty="0" smtClean="0"/>
              <a:t>merchant brokering</a:t>
            </a:r>
          </a:p>
          <a:p>
            <a:pPr lvl="2">
              <a:buFontTx/>
              <a:buNone/>
            </a:pPr>
            <a:r>
              <a:rPr lang="en-US" sz="2200" dirty="0" smtClean="0"/>
              <a:t>	Deciding from whom (from what merchant) to buy products.</a:t>
            </a:r>
          </a:p>
          <a:p>
            <a:pPr lvl="1"/>
            <a:r>
              <a:rPr lang="en-US" sz="2400" b="1" dirty="0" smtClean="0">
                <a:solidFill>
                  <a:srgbClr val="002060"/>
                </a:solidFill>
              </a:rPr>
              <a:t>3. Evaluation of alternatives</a:t>
            </a:r>
          </a:p>
          <a:p>
            <a:pPr lvl="1"/>
            <a:r>
              <a:rPr lang="en-US" sz="2400" b="1" dirty="0" smtClean="0">
                <a:solidFill>
                  <a:srgbClr val="002060"/>
                </a:solidFill>
              </a:rPr>
              <a:t>4.Purchase decision and delivery</a:t>
            </a:r>
          </a:p>
          <a:p>
            <a:pPr lvl="1"/>
            <a:r>
              <a:rPr lang="en-US" sz="2400" b="1" dirty="0" smtClean="0">
                <a:solidFill>
                  <a:srgbClr val="002060"/>
                </a:solidFill>
              </a:rPr>
              <a:t>5. </a:t>
            </a:r>
            <a:r>
              <a:rPr lang="en-US" sz="2400" b="1" dirty="0" err="1" smtClean="0">
                <a:solidFill>
                  <a:srgbClr val="002060"/>
                </a:solidFill>
              </a:rPr>
              <a:t>Postpurchase</a:t>
            </a:r>
            <a:r>
              <a:rPr lang="en-US" sz="2400" b="1" dirty="0" smtClean="0">
                <a:solidFill>
                  <a:srgbClr val="002060"/>
                </a:solidFill>
              </a:rPr>
              <a:t> behavior</a:t>
            </a:r>
            <a:endParaRPr lang="en-US" sz="2400" dirty="0" smtClean="0">
              <a:solidFill>
                <a:srgbClr val="002060"/>
              </a:solidFill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/>
              <a:t>4-</a:t>
            </a:r>
            <a:fld id="{7F361D44-D24C-4401-A48E-14D9D0903BC1}" type="slidenum">
              <a:rPr lang="es-ES"/>
              <a:pPr/>
              <a:t>4</a:t>
            </a:fld>
            <a:endParaRPr lang="es-ES"/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Copyright © 2011 Pearson Education, Inc. Publishing as Prentice Hall</a:t>
            </a:r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284163"/>
            <a:ext cx="8291512" cy="720725"/>
          </a:xfrm>
        </p:spPr>
        <p:txBody>
          <a:bodyPr rtlCol="0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en-US" sz="3600" dirty="0" smtClean="0">
                <a:ea typeface="+mj-ea"/>
                <a:cs typeface="+mj-cs"/>
              </a:rPr>
              <a:t>MANAGERIAL ISSUES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sz="3000" smtClean="0"/>
              <a:t>Do we understand our customers?</a:t>
            </a:r>
          </a:p>
          <a:p>
            <a:pPr marL="514350" indent="-514350">
              <a:buFontTx/>
              <a:buAutoNum type="arabicPeriod"/>
            </a:pPr>
            <a:r>
              <a:rPr lang="en-US" sz="3000" smtClean="0"/>
              <a:t>Who will conduct the market research?</a:t>
            </a:r>
          </a:p>
          <a:p>
            <a:pPr marL="514350" indent="-514350">
              <a:buFontTx/>
              <a:buAutoNum type="arabicPeriod"/>
            </a:pPr>
            <a:r>
              <a:rPr lang="en-US" sz="3000" smtClean="0"/>
              <a:t>Are customers satisfied with our Web site?</a:t>
            </a:r>
          </a:p>
          <a:p>
            <a:pPr marL="514350" indent="-514350">
              <a:buFontTx/>
              <a:buAutoNum type="arabicPeriod"/>
            </a:pPr>
            <a:r>
              <a:rPr lang="en-US" sz="3000" smtClean="0"/>
              <a:t>How can we use social networks for advertising?</a:t>
            </a:r>
          </a:p>
          <a:p>
            <a:pPr marL="514350" indent="-514350">
              <a:buFontTx/>
              <a:buAutoNum type="arabicPeriod"/>
            </a:pPr>
            <a:r>
              <a:rPr lang="en-US" sz="3000" smtClean="0"/>
              <a:t>How do we decide where to advertise?</a:t>
            </a:r>
          </a:p>
          <a:p>
            <a:pPr marL="514350" indent="-514350">
              <a:buFontTx/>
              <a:buAutoNum type="arabicPeriod"/>
            </a:pPr>
            <a:r>
              <a:rPr lang="en-US" sz="3000" smtClean="0"/>
              <a:t>What is our commitment to Web advertising, and how will we coordinate Web and traditional advertising?</a:t>
            </a:r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/>
              <a:t>4-</a:t>
            </a:r>
            <a:fld id="{6B5AD520-36C9-48FC-80E1-0DE83997F2EE}" type="slidenum">
              <a:rPr lang="es-ES"/>
              <a:pPr/>
              <a:t>40</a:t>
            </a:fld>
            <a:endParaRPr lang="es-ES"/>
          </a:p>
        </p:txBody>
      </p:sp>
      <p:sp>
        <p:nvSpPr>
          <p:cNvPr id="9421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Copyright © 2011 Pearson Education, Inc. Publishing as Prentice Hall</a:t>
            </a:r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284163"/>
            <a:ext cx="8291512" cy="720725"/>
          </a:xfrm>
        </p:spPr>
        <p:txBody>
          <a:bodyPr rtlCol="0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en-US" sz="3600" dirty="0" smtClean="0">
                <a:ea typeface="+mj-ea"/>
                <a:cs typeface="+mj-cs"/>
              </a:rPr>
              <a:t>MANAGERIAL ISSUES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Tx/>
              <a:buAutoNum type="arabicPeriod" startAt="7"/>
            </a:pPr>
            <a:r>
              <a:rPr lang="en-US" sz="3000" smtClean="0"/>
              <a:t>Should we integrate our Internet and non-Internet marketing campaigns?</a:t>
            </a:r>
          </a:p>
          <a:p>
            <a:pPr marL="514350" indent="-514350">
              <a:buFontTx/>
              <a:buAutoNum type="arabicPeriod" startAt="7"/>
            </a:pPr>
            <a:r>
              <a:rPr lang="en-US" sz="3000" smtClean="0"/>
              <a:t>What ethical issues should we consider?</a:t>
            </a:r>
          </a:p>
          <a:p>
            <a:pPr marL="514350" indent="-514350">
              <a:buFontTx/>
              <a:buAutoNum type="arabicPeriod" startAt="7"/>
            </a:pPr>
            <a:r>
              <a:rPr lang="en-US" sz="3000" smtClean="0"/>
              <a:t>Are any metrics available to guide advertisers?</a:t>
            </a:r>
          </a:p>
          <a:p>
            <a:pPr marL="514350" indent="-514350">
              <a:buFontTx/>
              <a:buAutoNum type="arabicPeriod" startAt="7"/>
            </a:pPr>
            <a:r>
              <a:rPr lang="en-US" sz="3000" smtClean="0"/>
              <a:t>Which Internet marketing/advertising channel should you use?</a:t>
            </a:r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/>
              <a:t>4-</a:t>
            </a:r>
            <a:fld id="{950C42D7-AE59-4BEF-B6C4-A88C8AC2B444}" type="slidenum">
              <a:rPr lang="es-ES"/>
              <a:pPr/>
              <a:t>41</a:t>
            </a:fld>
            <a:endParaRPr lang="es-ES"/>
          </a:p>
        </p:txBody>
      </p:sp>
      <p:sp>
        <p:nvSpPr>
          <p:cNvPr id="9626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Copyright © 2011 Pearson Education, Inc. Publishing as Prentice Hall</a:t>
            </a:r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284163"/>
            <a:ext cx="8291512" cy="720725"/>
          </a:xfrm>
        </p:spPr>
        <p:txBody>
          <a:bodyPr rtlCol="0"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en-US" sz="3400" dirty="0" smtClean="0">
                <a:ea typeface="+mj-ea"/>
                <a:cs typeface="+mj-cs"/>
              </a:rPr>
              <a:t>LEARNING ABOUT </a:t>
            </a:r>
            <a:br>
              <a:rPr lang="en-US" sz="3400" dirty="0" smtClean="0">
                <a:ea typeface="+mj-ea"/>
                <a:cs typeface="+mj-cs"/>
              </a:rPr>
            </a:br>
            <a:r>
              <a:rPr lang="en-US" sz="3400" dirty="0" smtClean="0">
                <a:ea typeface="+mj-ea"/>
                <a:cs typeface="+mj-cs"/>
              </a:rPr>
              <a:t>CONSUMER PURCHASING ONLINE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6"/>
            <a:ext cx="8229600" cy="4525962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PLAYERS IN THE CONSUMER DECISION PROCESS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Initiator</a:t>
            </a:r>
            <a:r>
              <a:rPr lang="en-US" sz="2400" dirty="0" smtClean="0"/>
              <a:t>- </a:t>
            </a:r>
            <a:r>
              <a:rPr lang="en-US" sz="2400" b="1" dirty="0" smtClean="0">
                <a:solidFill>
                  <a:schemeClr val="tx1"/>
                </a:solidFill>
              </a:rPr>
              <a:t>the person who first suggests or thinks of the idea of buying a particular product or service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Influencer </a:t>
            </a:r>
            <a:r>
              <a:rPr lang="en-US" sz="2400" dirty="0" smtClean="0"/>
              <a:t>-</a:t>
            </a:r>
            <a:r>
              <a:rPr lang="en-US" sz="2400" b="1" dirty="0" smtClean="0">
                <a:solidFill>
                  <a:schemeClr val="tx1"/>
                </a:solidFill>
              </a:rPr>
              <a:t>a person whose advice or view carries some weight in making a final purchasing decision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Decider</a:t>
            </a:r>
            <a:r>
              <a:rPr lang="en-US" sz="2400" dirty="0" smtClean="0"/>
              <a:t>-</a:t>
            </a:r>
            <a:r>
              <a:rPr lang="en-US" sz="2400" b="1" dirty="0" smtClean="0"/>
              <a:t>- </a:t>
            </a:r>
            <a:r>
              <a:rPr lang="en-US" sz="2400" b="1" dirty="0" smtClean="0">
                <a:solidFill>
                  <a:schemeClr val="tx1"/>
                </a:solidFill>
              </a:rPr>
              <a:t>the person who ultimately makes a buying decision or any part of it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Buyer</a:t>
            </a:r>
            <a:r>
              <a:rPr lang="en-US" sz="2400" dirty="0" smtClean="0"/>
              <a:t>- </a:t>
            </a:r>
            <a:r>
              <a:rPr lang="en-US" sz="2400" b="1" dirty="0" smtClean="0">
                <a:solidFill>
                  <a:schemeClr val="tx1"/>
                </a:solidFill>
              </a:rPr>
              <a:t>the person who make an actual purchase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en-US" sz="2400" dirty="0" smtClean="0"/>
              <a:t>-</a:t>
            </a:r>
            <a:r>
              <a:rPr lang="en-US" sz="2400" dirty="0" smtClean="0">
                <a:solidFill>
                  <a:srgbClr val="FF0000"/>
                </a:solidFill>
              </a:rPr>
              <a:t>User</a:t>
            </a:r>
            <a:r>
              <a:rPr lang="en-US" sz="2400" dirty="0" smtClean="0"/>
              <a:t>- </a:t>
            </a:r>
            <a:r>
              <a:rPr lang="en-US" sz="2400" b="1" dirty="0" smtClean="0">
                <a:solidFill>
                  <a:schemeClr val="tx1"/>
                </a:solidFill>
              </a:rPr>
              <a:t>the person who consumes or uses a product or service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800" b="1" dirty="0" smtClean="0"/>
              <a:t>ONE-TO-ONE MARKETING- </a:t>
            </a:r>
            <a:r>
              <a:rPr lang="en-US" b="1" dirty="0" smtClean="0"/>
              <a:t>EC able to match product with customer</a:t>
            </a:r>
            <a:endParaRPr 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/>
              <a:t>4-</a:t>
            </a:r>
            <a:fld id="{D683F8E0-FCDC-4E46-884A-57CD409227E5}" type="slidenum">
              <a:rPr lang="es-ES"/>
              <a:pPr/>
              <a:t>5</a:t>
            </a:fld>
            <a:endParaRPr lang="es-ES"/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Copyright © 2011 Pearson Education, Inc. Publishing as Prentice Hall</a:t>
            </a: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/>
              <a:t>4-</a:t>
            </a:r>
            <a:fld id="{123A44BE-8E55-44D6-8E9D-B3D767BC72C1}" type="slidenum">
              <a:rPr lang="es-ES"/>
              <a:pPr/>
              <a:t>6</a:t>
            </a:fld>
            <a:endParaRPr lang="es-ES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Copyright © 2011 Pearson Education, Inc. Publishing as Prentice Hall</a:t>
            </a:r>
            <a:endParaRPr lang="es-ES"/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00013"/>
            <a:ext cx="8223250" cy="618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284163"/>
            <a:ext cx="8291512" cy="720725"/>
          </a:xfrm>
        </p:spPr>
        <p:txBody>
          <a:bodyPr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en-US" sz="3600" dirty="0" smtClean="0">
                <a:ea typeface="+mj-ea"/>
                <a:cs typeface="+mj-cs"/>
              </a:rPr>
              <a:t>PERSONALIZATION, LOYALTY, </a:t>
            </a:r>
            <a:br>
              <a:rPr lang="en-US" sz="3600" dirty="0" smtClean="0">
                <a:ea typeface="+mj-ea"/>
                <a:cs typeface="+mj-cs"/>
              </a:rPr>
            </a:br>
            <a:r>
              <a:rPr lang="en-US" sz="3600" dirty="0" smtClean="0">
                <a:ea typeface="+mj-ea"/>
                <a:cs typeface="+mj-cs"/>
              </a:rPr>
              <a:t>SATISFACTION, AND TRUST IN EC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/>
              <a:t>personalization</a:t>
            </a:r>
          </a:p>
          <a:p>
            <a:pPr>
              <a:buFontTx/>
              <a:buNone/>
            </a:pPr>
            <a:r>
              <a:rPr lang="en-US" smtClean="0"/>
              <a:t>	The matching of services, products, and advertising content with individual consumers and their preferences.</a:t>
            </a:r>
          </a:p>
          <a:p>
            <a:r>
              <a:rPr lang="en-US" b="1" smtClean="0"/>
              <a:t>user profile</a:t>
            </a:r>
          </a:p>
          <a:p>
            <a:pPr>
              <a:buFontTx/>
              <a:buNone/>
            </a:pPr>
            <a:r>
              <a:rPr lang="en-US" smtClean="0"/>
              <a:t>	The requirements, preferences, behaviors, and demographic traits of a particular customer.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/>
              <a:t>4-</a:t>
            </a:r>
            <a:fld id="{0346FA53-7696-45F6-B431-7CF8AEF1B9B2}" type="slidenum">
              <a:rPr lang="es-ES"/>
              <a:pPr/>
              <a:t>7</a:t>
            </a:fld>
            <a:endParaRPr lang="es-ES"/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Copyright © 2011 Pearson Education, Inc. Publishing as Prentice Hall</a:t>
            </a:r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284163"/>
            <a:ext cx="8291512" cy="720725"/>
          </a:xfrm>
        </p:spPr>
        <p:txBody>
          <a:bodyPr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en-US" sz="3600" dirty="0" smtClean="0">
                <a:ea typeface="+mj-ea"/>
                <a:cs typeface="+mj-cs"/>
              </a:rPr>
              <a:t>PERSONALIZATION, LOYALTY, SATISFACTION, AND TRUST IN EC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285875"/>
            <a:ext cx="8643937" cy="4525963"/>
          </a:xfrm>
        </p:spPr>
        <p:txBody>
          <a:bodyPr/>
          <a:lstStyle/>
          <a:p>
            <a:r>
              <a:rPr lang="en-US" smtClean="0"/>
              <a:t>The major strategies used to compile user profiles include:</a:t>
            </a:r>
            <a:endParaRPr lang="en-US" b="1" smtClean="0"/>
          </a:p>
          <a:p>
            <a:pPr lvl="1"/>
            <a:r>
              <a:rPr lang="en-US" b="1" smtClean="0"/>
              <a:t>Solicit information directly from the user</a:t>
            </a:r>
          </a:p>
          <a:p>
            <a:pPr lvl="1"/>
            <a:r>
              <a:rPr lang="en-US" b="1" smtClean="0"/>
              <a:t>Observe what people are doing online</a:t>
            </a:r>
          </a:p>
          <a:p>
            <a:pPr lvl="2"/>
            <a:r>
              <a:rPr lang="en-US" b="1" smtClean="0"/>
              <a:t>cookie</a:t>
            </a:r>
          </a:p>
          <a:p>
            <a:pPr lvl="2">
              <a:buFont typeface="Arial" charset="0"/>
              <a:buNone/>
            </a:pPr>
            <a:r>
              <a:rPr lang="en-US" smtClean="0"/>
              <a:t>	A data file that is placed on a user’s hard drive by a remote Web server, frequently without disclosure or the user’s consent, that collects information about the user’s activities at a site.</a:t>
            </a:r>
          </a:p>
          <a:p>
            <a:pPr lvl="1"/>
            <a:r>
              <a:rPr lang="en-US" b="1" smtClean="0"/>
              <a:t>Build from previous purchase patterns</a:t>
            </a:r>
          </a:p>
          <a:p>
            <a:pPr lvl="1"/>
            <a:r>
              <a:rPr lang="en-US" b="1" smtClean="0"/>
              <a:t>Perform marketing research</a:t>
            </a: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/>
              <a:t>4-</a:t>
            </a:r>
            <a:fld id="{72AF391E-41F1-4DF3-A7BA-474E4B8FBB57}" type="slidenum">
              <a:rPr lang="es-ES"/>
              <a:pPr/>
              <a:t>8</a:t>
            </a:fld>
            <a:endParaRPr lang="es-ES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Copyright © 2011 Pearson Education, Inc. Publishing as Prentice Hall</a:t>
            </a:r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284163"/>
            <a:ext cx="8291512" cy="720725"/>
          </a:xfrm>
        </p:spPr>
        <p:txBody>
          <a:bodyPr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en-US" sz="3600" dirty="0" smtClean="0">
                <a:ea typeface="+mj-ea"/>
                <a:cs typeface="+mj-cs"/>
              </a:rPr>
              <a:t>PERSONALIZATION, LOYALTY, SATISFACTION, AND TRUST IN EC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428750"/>
            <a:ext cx="8229600" cy="4525963"/>
          </a:xfrm>
        </p:spPr>
        <p:txBody>
          <a:bodyPr/>
          <a:lstStyle/>
          <a:p>
            <a:pPr lvl="1"/>
            <a:r>
              <a:rPr lang="en-US" b="1" smtClean="0"/>
              <a:t>Make inferences</a:t>
            </a:r>
          </a:p>
          <a:p>
            <a:pPr lvl="2"/>
            <a:r>
              <a:rPr lang="en-US" b="1" smtClean="0"/>
              <a:t>behavioral targeting</a:t>
            </a:r>
          </a:p>
          <a:p>
            <a:pPr lvl="2">
              <a:buFontTx/>
              <a:buNone/>
            </a:pPr>
            <a:r>
              <a:rPr lang="en-US" smtClean="0"/>
              <a:t>	The use of information collected on an individual’s Internet browsing behavior to select which advertisements to display to that individual.</a:t>
            </a:r>
          </a:p>
          <a:p>
            <a:r>
              <a:rPr lang="en-US" b="1" smtClean="0"/>
              <a:t>CUSTOMER LOYALTY</a:t>
            </a:r>
          </a:p>
          <a:p>
            <a:pPr lvl="1"/>
            <a:r>
              <a:rPr lang="en-US" b="1" smtClean="0"/>
              <a:t>e-loyalty</a:t>
            </a:r>
          </a:p>
          <a:p>
            <a:pPr lvl="1">
              <a:buFontTx/>
              <a:buNone/>
            </a:pPr>
            <a:r>
              <a:rPr lang="en-US" smtClean="0"/>
              <a:t>	Customer loyalty to an e-tailer or loyalty programs delivered online or supported electronically.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/>
              <a:t>4-</a:t>
            </a:r>
            <a:fld id="{2E9D76F0-EC75-4947-8211-298C2670C331}" type="slidenum">
              <a:rPr lang="es-ES"/>
              <a:pPr/>
              <a:t>9</a:t>
            </a:fld>
            <a:endParaRPr lang="es-ES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Copyright © 2011 Pearson Education, Inc. Publishing as Prentice Hall</a:t>
            </a:r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226</TotalTime>
  <Words>1412</Words>
  <Application>Microsoft Office PowerPoint</Application>
  <PresentationFormat>On-screen Show (4:3)</PresentationFormat>
  <Paragraphs>365</Paragraphs>
  <Slides>45</Slides>
  <Notes>41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Opulent</vt:lpstr>
      <vt:lpstr>Chapter 5 Online Consumer Behavior, Market Research, and Advertisement</vt:lpstr>
      <vt:lpstr>LEARNING OBJECTIVES</vt:lpstr>
      <vt:lpstr>LEARNING OBJECTIVES</vt:lpstr>
      <vt:lpstr>LEARNING ABOUT  CONSUMER PURCHASING ONLINE</vt:lpstr>
      <vt:lpstr>LEARNING ABOUT  CONSUMER PURCHASING ONLINE</vt:lpstr>
      <vt:lpstr>Slide 6</vt:lpstr>
      <vt:lpstr>PERSONALIZATION, LOYALTY,  SATISFACTION, AND TRUST IN EC</vt:lpstr>
      <vt:lpstr>PERSONALIZATION, LOYALTY, SATISFACTION, AND TRUST IN EC</vt:lpstr>
      <vt:lpstr>PERSONALIZATION, LOYALTY, SATISFACTION, AND TRUST IN EC</vt:lpstr>
      <vt:lpstr>PERSONALIZATION, LOYALTY, SATISFACTION, AND TRUST IN EC</vt:lpstr>
      <vt:lpstr>MARKET RESEARCH FOR EC</vt:lpstr>
      <vt:lpstr>Slide 12</vt:lpstr>
      <vt:lpstr>MARKET RESEARCH FOR EC</vt:lpstr>
      <vt:lpstr>MARKET RESEARCH FOR EC</vt:lpstr>
      <vt:lpstr>MARKET RESEARCH FOR EC</vt:lpstr>
      <vt:lpstr>MARKET RESEARCH FOR EC</vt:lpstr>
      <vt:lpstr>MARKET RESEARCH FOR EC</vt:lpstr>
      <vt:lpstr>MARKET RESEARCH FOR EC</vt:lpstr>
      <vt:lpstr>WEB ADVERTISING</vt:lpstr>
      <vt:lpstr>Slide 20</vt:lpstr>
      <vt:lpstr>WEB ADVERTISING</vt:lpstr>
      <vt:lpstr>WEB ADVERTISING</vt:lpstr>
      <vt:lpstr>WEB ADVERTISING</vt:lpstr>
      <vt:lpstr>WEB ADVERTISING</vt:lpstr>
      <vt:lpstr>WEB ADVERTISING</vt:lpstr>
      <vt:lpstr>WEB ADVERTISING</vt:lpstr>
      <vt:lpstr>ONLINE ADVERTISING METHODS</vt:lpstr>
      <vt:lpstr>ONLINE ADVERTISING METHODS</vt:lpstr>
      <vt:lpstr>ONLINE ADVERTISING METHODS</vt:lpstr>
      <vt:lpstr>ONLINE ADVERTISING METHODS</vt:lpstr>
      <vt:lpstr>ONLINE ADVERTISING METHODS</vt:lpstr>
      <vt:lpstr>ONLINE ADVERTISING METHODS</vt:lpstr>
      <vt:lpstr>ADVERTISING IN SOCIAL NETWORKS  AND THE WEB 2.0 ENVIRONMENT</vt:lpstr>
      <vt:lpstr>ADVERTISING IN SOCIAL NETWORKS  AND THE WEB 2.0 ENVIRONMENT</vt:lpstr>
      <vt:lpstr>ADVERTISING STRATEGIES</vt:lpstr>
      <vt:lpstr>ADVERTISING STRATEGIES</vt:lpstr>
      <vt:lpstr>SPECIAL ADVERTISING TOPICS</vt:lpstr>
      <vt:lpstr>SPECIAL ADVERTISING TOPICS</vt:lpstr>
      <vt:lpstr>SPECIAL ADVERTISING TOPICS</vt:lpstr>
      <vt:lpstr>MANAGERIAL ISSUES</vt:lpstr>
      <vt:lpstr>MANAGERIAL ISSUES</vt:lpstr>
      <vt:lpstr>Slide 42</vt:lpstr>
      <vt:lpstr>Slide 43</vt:lpstr>
      <vt:lpstr>Slide 44</vt:lpstr>
      <vt:lpstr>Slide 45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 Online Consumer Behavior, Market Research, and Advertisement</dc:title>
  <dc:creator> </dc:creator>
  <cp:lastModifiedBy> </cp:lastModifiedBy>
  <cp:revision>11</cp:revision>
  <dcterms:created xsi:type="dcterms:W3CDTF">2011-08-09T01:05:51Z</dcterms:created>
  <dcterms:modified xsi:type="dcterms:W3CDTF">2011-08-15T04:16:08Z</dcterms:modified>
</cp:coreProperties>
</file>