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57" r:id="rId4"/>
    <p:sldId id="261" r:id="rId5"/>
    <p:sldId id="258" r:id="rId6"/>
    <p:sldId id="259" r:id="rId7"/>
    <p:sldId id="266" r:id="rId8"/>
    <p:sldId id="262" r:id="rId9"/>
    <p:sldId id="263" r:id="rId10"/>
    <p:sldId id="264" r:id="rId11"/>
    <p:sldId id="265" r:id="rId12"/>
    <p:sldId id="267" r:id="rId13"/>
    <p:sldId id="268" r:id="rId14"/>
    <p:sldId id="269" r:id="rId15"/>
    <p:sldId id="270" r:id="rId16"/>
    <p:sldId id="271"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90"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60"/>
  </p:normalViewPr>
  <p:slideViewPr>
    <p:cSldViewPr>
      <p:cViewPr varScale="1">
        <p:scale>
          <a:sx n="65" d="100"/>
          <a:sy n="65" d="100"/>
        </p:scale>
        <p:origin x="-510"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6D522235-787C-4329-9635-9092DF17D7FB}" type="datetimeFigureOut">
              <a:rPr lang="en-US" smtClean="0"/>
              <a:pPr/>
              <a:t>1/13/2013</a:t>
            </a:fld>
            <a:endParaRPr 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DE3A5904-00B3-4FF6-BC19-0A4DCEDBF4A5}" type="slidenum">
              <a:rPr lang="en-US" smtClean="0"/>
              <a:pPr/>
              <a:t>‹#›</a:t>
            </a:fld>
            <a:endParaRPr 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522235-787C-4329-9635-9092DF17D7FB}"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5904-00B3-4FF6-BC19-0A4DCEDBF4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522235-787C-4329-9635-9092DF17D7FB}"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48600" y="533400"/>
            <a:ext cx="762000" cy="609600"/>
          </a:xfrm>
        </p:spPr>
        <p:txBody>
          <a:bodyPr/>
          <a:lstStyle/>
          <a:p>
            <a:fld id="{DE3A5904-00B3-4FF6-BC19-0A4DCEDBF4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D522235-787C-4329-9635-9092DF17D7FB}"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5904-00B3-4FF6-BC19-0A4DCEDBF4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6D522235-787C-4329-9635-9092DF17D7FB}" type="datetimeFigureOut">
              <a:rPr lang="en-US" smtClean="0"/>
              <a:pPr/>
              <a:t>1/13/2013</a:t>
            </a:fld>
            <a:endParaRPr lang="en-US"/>
          </a:p>
        </p:txBody>
      </p:sp>
      <p:sp>
        <p:nvSpPr>
          <p:cNvPr id="5" name="Footer Placeholder 4"/>
          <p:cNvSpPr>
            <a:spLocks noGrp="1"/>
          </p:cNvSpPr>
          <p:nvPr>
            <p:ph type="ftr" sz="quarter" idx="11"/>
          </p:nvPr>
        </p:nvSpPr>
        <p:spPr>
          <a:xfrm>
            <a:off x="1892808" y="6556248"/>
            <a:ext cx="1673352" cy="228600"/>
          </a:xfrm>
        </p:spPr>
        <p:txBody>
          <a:bodyPr/>
          <a:lstStyle/>
          <a:p>
            <a:endParaRPr 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DE3A5904-00B3-4FF6-BC19-0A4DCEDBF4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522235-787C-4329-9635-9092DF17D7FB}"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5904-00B3-4FF6-BC19-0A4DCEDBF4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D522235-787C-4329-9635-9092DF17D7FB}" type="datetimeFigureOut">
              <a:rPr lang="en-US" smtClean="0"/>
              <a:pPr/>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A5904-00B3-4FF6-BC19-0A4DCEDBF4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D522235-787C-4329-9635-9092DF17D7FB}" type="datetimeFigureOut">
              <a:rPr lang="en-US" smtClean="0"/>
              <a:pPr/>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A5904-00B3-4FF6-BC19-0A4DCEDBF4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6D522235-787C-4329-9635-9092DF17D7FB}" type="datetimeFigureOut">
              <a:rPr lang="en-US" smtClean="0"/>
              <a:pPr/>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A5904-00B3-4FF6-BC19-0A4DCEDBF4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22235-787C-4329-9635-9092DF17D7FB}"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5904-00B3-4FF6-BC19-0A4DCEDBF4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D522235-787C-4329-9635-9092DF17D7FB}"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5904-00B3-4FF6-BC19-0A4DCEDBF4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6D522235-787C-4329-9635-9092DF17D7FB}" type="datetimeFigureOut">
              <a:rPr lang="en-US" smtClean="0"/>
              <a:pPr/>
              <a:t>1/13/2013</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DE3A5904-00B3-4FF6-BC19-0A4DCEDBF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2209800" y="1828800"/>
            <a:ext cx="6553200" cy="1219200"/>
          </a:xfrm>
        </p:spPr>
        <p:txBody>
          <a:bodyPr/>
          <a:lstStyle/>
          <a:p>
            <a:r>
              <a:rPr lang="en-US" dirty="0" smtClean="0"/>
              <a:t>Chapter 2</a:t>
            </a:r>
            <a:br>
              <a:rPr lang="en-US" dirty="0" smtClean="0"/>
            </a:br>
            <a:r>
              <a:rPr lang="en-US" dirty="0" smtClean="0"/>
              <a:t>Overview of Electronic Commerce</a:t>
            </a:r>
            <a:endParaRPr lang="en-US" dirty="0"/>
          </a:p>
        </p:txBody>
      </p:sp>
      <p:pic>
        <p:nvPicPr>
          <p:cNvPr id="1027" name="Picture 3"/>
          <p:cNvPicPr>
            <a:picLocks noChangeAspect="1" noChangeArrowheads="1"/>
          </p:cNvPicPr>
          <p:nvPr/>
        </p:nvPicPr>
        <p:blipFill>
          <a:blip r:embed="rId2" cstate="print"/>
          <a:srcRect t="15625" r="10938" b="10417"/>
          <a:stretch>
            <a:fillRect/>
          </a:stretch>
        </p:blipFill>
        <p:spPr bwMode="auto">
          <a:xfrm>
            <a:off x="-685800" y="2895600"/>
            <a:ext cx="4401355" cy="274119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t="23958" b="6250"/>
          <a:stretch>
            <a:fillRect/>
          </a:stretch>
        </p:blipFill>
        <p:spPr bwMode="auto">
          <a:xfrm>
            <a:off x="2593075" y="3429000"/>
            <a:ext cx="655092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Commerce: </a:t>
            </a:r>
            <a:br>
              <a:rPr lang="en-US" dirty="0" smtClean="0"/>
            </a:br>
            <a:r>
              <a:rPr lang="en-US" dirty="0" smtClean="0"/>
              <a:t>Definitions and Concepts</a:t>
            </a:r>
            <a:endParaRPr lang="en-US" dirty="0"/>
          </a:p>
        </p:txBody>
      </p:sp>
      <p:sp>
        <p:nvSpPr>
          <p:cNvPr id="3" name="Content Placeholder 2"/>
          <p:cNvSpPr>
            <a:spLocks noGrp="1"/>
          </p:cNvSpPr>
          <p:nvPr>
            <p:ph idx="1"/>
          </p:nvPr>
        </p:nvSpPr>
        <p:spPr/>
        <p:txBody>
          <a:bodyPr/>
          <a:lstStyle/>
          <a:p>
            <a:pPr lvl="1">
              <a:buFontTx/>
              <a:buChar char="•"/>
            </a:pPr>
            <a:r>
              <a:rPr lang="en-US" b="1" dirty="0" err="1" smtClean="0"/>
              <a:t>Interorganizational</a:t>
            </a:r>
            <a:r>
              <a:rPr lang="en-US" b="1" dirty="0" smtClean="0"/>
              <a:t> information systems (IOSs)</a:t>
            </a:r>
          </a:p>
          <a:p>
            <a:pPr lvl="1">
              <a:buNone/>
            </a:pPr>
            <a:r>
              <a:rPr lang="en-US" dirty="0" smtClean="0"/>
              <a:t>	Communications systems that allow routine transaction processing and information flow between two or more organizations</a:t>
            </a:r>
          </a:p>
          <a:p>
            <a:pPr lvl="1">
              <a:buFontTx/>
              <a:buChar char="•"/>
            </a:pPr>
            <a:r>
              <a:rPr lang="en-US" b="1" dirty="0" err="1" smtClean="0"/>
              <a:t>Intraorganizational</a:t>
            </a:r>
            <a:r>
              <a:rPr lang="en-US" b="1" dirty="0" smtClean="0"/>
              <a:t> information systems</a:t>
            </a:r>
          </a:p>
          <a:p>
            <a:pPr lvl="1">
              <a:buNone/>
            </a:pPr>
            <a:r>
              <a:rPr lang="en-US" dirty="0" smtClean="0"/>
              <a:t>	Communication systems that enable e-commerce activities to go on within individual organizations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6248400" cy="1143000"/>
          </a:xfrm>
        </p:spPr>
        <p:txBody>
          <a:bodyPr>
            <a:normAutofit fontScale="90000"/>
          </a:bodyPr>
          <a:lstStyle/>
          <a:p>
            <a:r>
              <a:rPr lang="en-US" b="1" dirty="0" smtClean="0"/>
              <a:t>ELECTRONIC MARKETS AND NETWORKS</a:t>
            </a:r>
            <a:br>
              <a:rPr lang="en-US" b="1" dirty="0" smtClean="0"/>
            </a:br>
            <a:endParaRPr lang="en-US" dirty="0"/>
          </a:p>
        </p:txBody>
      </p:sp>
      <p:sp>
        <p:nvSpPr>
          <p:cNvPr id="3" name="Content Placeholder 2"/>
          <p:cNvSpPr>
            <a:spLocks noGrp="1"/>
          </p:cNvSpPr>
          <p:nvPr>
            <p:ph idx="1"/>
          </p:nvPr>
        </p:nvSpPr>
        <p:spPr>
          <a:xfrm>
            <a:off x="2438400" y="1905000"/>
            <a:ext cx="6248400" cy="4221163"/>
          </a:xfrm>
        </p:spPr>
        <p:txBody>
          <a:bodyPr>
            <a:normAutofit fontScale="55000" lnSpcReduction="20000"/>
          </a:bodyPr>
          <a:lstStyle/>
          <a:p>
            <a:pPr lvl="1"/>
            <a:r>
              <a:rPr lang="en-US" sz="3800" b="1" dirty="0" smtClean="0"/>
              <a:t>electronic market (e-marketplace)</a:t>
            </a:r>
          </a:p>
          <a:p>
            <a:pPr lvl="1">
              <a:buFontTx/>
              <a:buNone/>
            </a:pPr>
            <a:r>
              <a:rPr lang="en-US" sz="3800" dirty="0" smtClean="0"/>
              <a:t>	An online marketplace where buyers and sellers meet to exchange goods, services, money, or information.</a:t>
            </a:r>
          </a:p>
          <a:p>
            <a:pPr lvl="1"/>
            <a:r>
              <a:rPr lang="en-US" sz="3800" b="1" dirty="0" smtClean="0"/>
              <a:t>intranet</a:t>
            </a:r>
          </a:p>
          <a:p>
            <a:pPr lvl="1">
              <a:buFontTx/>
              <a:buNone/>
            </a:pPr>
            <a:r>
              <a:rPr lang="en-US" sz="3800" dirty="0" smtClean="0"/>
              <a:t>	An internal corporate or government network that uses Internet tools, such as Web browsers, and Internet protocols.</a:t>
            </a:r>
          </a:p>
          <a:p>
            <a:pPr lvl="1"/>
            <a:r>
              <a:rPr lang="en-US" sz="3800" b="1" dirty="0" smtClean="0"/>
              <a:t>extranet</a:t>
            </a:r>
          </a:p>
          <a:p>
            <a:pPr lvl="1">
              <a:buFontTx/>
              <a:buNone/>
            </a:pPr>
            <a:r>
              <a:rPr lang="en-US" sz="3800" dirty="0" smtClean="0"/>
              <a:t>	A network that uses the Internet to link multiple intranets.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0"/>
            <a:ext cx="8153400" cy="6858000"/>
          </a:xfrm>
          <a:prstGeom prst="rect">
            <a:avLst/>
          </a:prstGeom>
          <a:noFill/>
          <a:ln w="38100">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33400"/>
            <a:ext cx="6248400" cy="1143000"/>
          </a:xfrm>
        </p:spPr>
        <p:txBody>
          <a:bodyPr>
            <a:normAutofit fontScale="90000"/>
          </a:bodyPr>
          <a:lstStyle/>
          <a:p>
            <a:r>
              <a:rPr lang="en-US" sz="3100" b="1" dirty="0" smtClean="0"/>
              <a:t>CLASSIFICATION OF EC BY THE NATURE OF THE TRANSACTIONS AND THE RELATIONSHIPS AMONG PARTICIPANTS</a:t>
            </a:r>
            <a:r>
              <a:rPr lang="en-US" b="1" dirty="0" smtClean="0"/>
              <a:t/>
            </a:r>
            <a:br>
              <a:rPr lang="en-US" b="1" dirty="0" smtClean="0"/>
            </a:br>
            <a:endParaRPr lang="en-US" dirty="0"/>
          </a:p>
        </p:txBody>
      </p:sp>
      <p:sp>
        <p:nvSpPr>
          <p:cNvPr id="3" name="Content Placeholder 2"/>
          <p:cNvSpPr>
            <a:spLocks noGrp="1"/>
          </p:cNvSpPr>
          <p:nvPr>
            <p:ph idx="1"/>
          </p:nvPr>
        </p:nvSpPr>
        <p:spPr>
          <a:xfrm>
            <a:off x="2438400" y="2286000"/>
            <a:ext cx="6248400" cy="4267200"/>
          </a:xfrm>
        </p:spPr>
        <p:txBody>
          <a:bodyPr>
            <a:normAutofit/>
          </a:bodyPr>
          <a:lstStyle/>
          <a:p>
            <a:pPr lvl="1"/>
            <a:r>
              <a:rPr lang="en-US" sz="2400" b="1" u="sng" dirty="0" smtClean="0"/>
              <a:t>business-to-business (B2B)</a:t>
            </a:r>
          </a:p>
          <a:p>
            <a:pPr lvl="1">
              <a:buFontTx/>
              <a:buNone/>
            </a:pPr>
            <a:r>
              <a:rPr lang="en-US" sz="2400" dirty="0" smtClean="0"/>
              <a:t>	E-commerce model in which all of the participants are businesses or other organizations.</a:t>
            </a:r>
          </a:p>
          <a:p>
            <a:pPr lvl="1"/>
            <a:r>
              <a:rPr lang="en-US" sz="2400" b="1" dirty="0" smtClean="0"/>
              <a:t> </a:t>
            </a:r>
            <a:r>
              <a:rPr lang="en-US" sz="2400" b="1" u="sng" dirty="0" smtClean="0"/>
              <a:t>business-to-consumer (B2C)</a:t>
            </a:r>
          </a:p>
          <a:p>
            <a:pPr lvl="1">
              <a:buFontTx/>
              <a:buNone/>
            </a:pPr>
            <a:r>
              <a:rPr lang="en-US" sz="2400" dirty="0" smtClean="0"/>
              <a:t> 	E-commerce model in which businesses sell to individual shoppers.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FF00"/>
                </a:solidFill>
              </a:rPr>
              <a:t>CLASSIFICATION OF EC </a:t>
            </a:r>
            <a:r>
              <a:rPr lang="en-US" sz="2800" b="1" dirty="0" smtClean="0"/>
              <a:t>BY THE NATURE OF THE TRANSACTIONS AND THE RELATIONSHIPS AMONG PARTICIPANTS</a:t>
            </a:r>
            <a:endParaRPr lang="en-US" sz="2800" dirty="0"/>
          </a:p>
        </p:txBody>
      </p:sp>
      <p:sp>
        <p:nvSpPr>
          <p:cNvPr id="3" name="Content Placeholder 2"/>
          <p:cNvSpPr>
            <a:spLocks noGrp="1"/>
          </p:cNvSpPr>
          <p:nvPr>
            <p:ph idx="1"/>
          </p:nvPr>
        </p:nvSpPr>
        <p:spPr>
          <a:xfrm>
            <a:off x="2438400" y="1828800"/>
            <a:ext cx="6248400" cy="4297363"/>
          </a:xfrm>
        </p:spPr>
        <p:txBody>
          <a:bodyPr>
            <a:normAutofit fontScale="55000" lnSpcReduction="20000"/>
          </a:bodyPr>
          <a:lstStyle/>
          <a:p>
            <a:pPr lvl="1"/>
            <a:r>
              <a:rPr lang="en-US" sz="3400" b="1" dirty="0" smtClean="0"/>
              <a:t>e-tailing</a:t>
            </a:r>
          </a:p>
          <a:p>
            <a:pPr lvl="1">
              <a:buFontTx/>
              <a:buNone/>
            </a:pPr>
            <a:r>
              <a:rPr lang="en-US" sz="3400" dirty="0" smtClean="0"/>
              <a:t>	Online retailing, usually B2C.</a:t>
            </a:r>
          </a:p>
          <a:p>
            <a:pPr lvl="1"/>
            <a:r>
              <a:rPr lang="en-US" sz="3400" b="1" dirty="0" smtClean="0"/>
              <a:t>business-to-business-to-consumer (B2B2C)</a:t>
            </a:r>
          </a:p>
          <a:p>
            <a:pPr lvl="1">
              <a:buFontTx/>
              <a:buNone/>
            </a:pPr>
            <a:r>
              <a:rPr lang="en-US" sz="3400" dirty="0" smtClean="0"/>
              <a:t>	E-commerce model in which a business provides some product or service to a client business that maintains its own customers.</a:t>
            </a:r>
          </a:p>
          <a:p>
            <a:pPr lvl="1"/>
            <a:r>
              <a:rPr lang="en-US" sz="3400" b="1" dirty="0" smtClean="0"/>
              <a:t>consumer-to-business (C2B)</a:t>
            </a:r>
          </a:p>
          <a:p>
            <a:pPr lvl="1">
              <a:buFontTx/>
              <a:buNone/>
            </a:pPr>
            <a:r>
              <a:rPr lang="en-US" sz="3400" dirty="0" smtClean="0"/>
              <a:t>	E-commerce model in which individuals use the Internet to sell products or services to organizations or individuals who seek sellers to bid on products or services they need.eg : priceline.com; organizer of C2B travel service transactions</a:t>
            </a:r>
          </a:p>
          <a:p>
            <a:endParaRPr lang="en-US" dirty="0"/>
          </a:p>
        </p:txBody>
      </p:sp>
      <p:pic>
        <p:nvPicPr>
          <p:cNvPr id="4" name="Picture 2"/>
          <p:cNvPicPr>
            <a:picLocks noChangeAspect="1" noChangeArrowheads="1"/>
          </p:cNvPicPr>
          <p:nvPr/>
        </p:nvPicPr>
        <p:blipFill>
          <a:blip r:embed="rId2" cstate="print"/>
          <a:srcRect l="10156" t="14583" r="11719" b="17708"/>
          <a:stretch>
            <a:fillRect/>
          </a:stretch>
        </p:blipFill>
        <p:spPr bwMode="auto">
          <a:xfrm>
            <a:off x="-304800" y="3352800"/>
            <a:ext cx="3505200" cy="3368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38400" y="1752600"/>
            <a:ext cx="6248400" cy="4724400"/>
          </a:xfrm>
        </p:spPr>
        <p:txBody>
          <a:bodyPr>
            <a:normAutofit fontScale="47500" lnSpcReduction="20000"/>
          </a:bodyPr>
          <a:lstStyle/>
          <a:p>
            <a:pPr lvl="1"/>
            <a:r>
              <a:rPr lang="en-US" sz="4200" b="1" u="sng" dirty="0" err="1" smtClean="0"/>
              <a:t>intrabusiness</a:t>
            </a:r>
            <a:r>
              <a:rPr lang="en-US" sz="4200" b="1" u="sng" dirty="0" smtClean="0"/>
              <a:t> EC</a:t>
            </a:r>
          </a:p>
          <a:p>
            <a:pPr lvl="1">
              <a:buFontTx/>
              <a:buNone/>
            </a:pPr>
            <a:r>
              <a:rPr lang="en-US" sz="4200" dirty="0" smtClean="0"/>
              <a:t>	E-commerce category that includes all internal organizational activities that involve the exchange of goods, services, or information among various units and individuals in an organization.</a:t>
            </a:r>
          </a:p>
          <a:p>
            <a:pPr lvl="1"/>
            <a:r>
              <a:rPr lang="en-US" sz="4200" b="1" u="sng" dirty="0" smtClean="0"/>
              <a:t>business-to-employees (B2E)</a:t>
            </a:r>
          </a:p>
          <a:p>
            <a:pPr lvl="1">
              <a:buFontTx/>
              <a:buNone/>
            </a:pPr>
            <a:r>
              <a:rPr lang="en-US" sz="4200" dirty="0" smtClean="0"/>
              <a:t>	E-commerce model in which an organization delivers services, information, or products to its individual employees.</a:t>
            </a:r>
          </a:p>
          <a:p>
            <a:pPr lvl="1"/>
            <a:r>
              <a:rPr lang="en-US" sz="4200" b="1" u="sng" dirty="0" smtClean="0"/>
              <a:t>consumer-to-consumer (C2C)</a:t>
            </a:r>
          </a:p>
          <a:p>
            <a:pPr lvl="1">
              <a:buFontTx/>
              <a:buNone/>
            </a:pPr>
            <a:r>
              <a:rPr lang="en-US" sz="4200" dirty="0" smtClean="0"/>
              <a:t>	E-commerce model in which consumers sell directly to other consumers.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38400" y="1752600"/>
            <a:ext cx="6248400" cy="4876800"/>
          </a:xfrm>
        </p:spPr>
        <p:txBody>
          <a:bodyPr>
            <a:normAutofit/>
          </a:bodyPr>
          <a:lstStyle/>
          <a:p>
            <a:pPr lvl="1"/>
            <a:r>
              <a:rPr lang="en-US" b="1" u="sng" dirty="0" smtClean="0"/>
              <a:t>collaborative commerce (c-commerce)</a:t>
            </a:r>
          </a:p>
          <a:p>
            <a:pPr lvl="1">
              <a:buFontTx/>
              <a:buNone/>
            </a:pPr>
            <a:r>
              <a:rPr lang="en-US" dirty="0" smtClean="0"/>
              <a:t>	E-commerce model in which individuals or groups communicate or collaborate online.</a:t>
            </a:r>
          </a:p>
          <a:p>
            <a:pPr lvl="1"/>
            <a:r>
              <a:rPr lang="en-US" b="1" u="sng" dirty="0" smtClean="0"/>
              <a:t>e-learning</a:t>
            </a:r>
          </a:p>
          <a:p>
            <a:pPr lvl="1">
              <a:buFontTx/>
              <a:buNone/>
            </a:pPr>
            <a:r>
              <a:rPr lang="en-US" dirty="0" smtClean="0"/>
              <a:t>	The online delivery of information for purposes of training or education.</a:t>
            </a:r>
          </a:p>
          <a:p>
            <a:pPr lvl="1"/>
            <a:r>
              <a:rPr lang="en-US" b="1" u="sng" dirty="0" smtClean="0"/>
              <a:t>e-government</a:t>
            </a:r>
          </a:p>
          <a:p>
            <a:pPr lvl="1">
              <a:buFontTx/>
              <a:buNone/>
            </a:pPr>
            <a:r>
              <a:rPr lang="en-US" dirty="0" smtClean="0"/>
              <a:t>	E-commerce model in which a government entity buys or provides goods, services, or information from or to businesses or individual citizens.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E-COMMERCE 2.0: FROM WEB 2.0 TO ENTERPRISE SOCIAL NETWORKING AND VIRTUAL WORLDS</a:t>
            </a:r>
            <a:endParaRPr lang="en-US" sz="2800" dirty="0"/>
          </a:p>
        </p:txBody>
      </p:sp>
      <p:sp>
        <p:nvSpPr>
          <p:cNvPr id="3" name="Content Placeholder 2"/>
          <p:cNvSpPr>
            <a:spLocks noGrp="1"/>
          </p:cNvSpPr>
          <p:nvPr>
            <p:ph idx="1"/>
          </p:nvPr>
        </p:nvSpPr>
        <p:spPr>
          <a:xfrm>
            <a:off x="1219200" y="1676400"/>
            <a:ext cx="7924800" cy="4953000"/>
          </a:xfrm>
        </p:spPr>
        <p:txBody>
          <a:bodyPr>
            <a:normAutofit fontScale="32500" lnSpcReduction="20000"/>
          </a:bodyPr>
          <a:lstStyle/>
          <a:p>
            <a:r>
              <a:rPr lang="en-US" sz="6200" b="1" dirty="0" smtClean="0"/>
              <a:t>SOCIAL COMPUTING</a:t>
            </a:r>
          </a:p>
          <a:p>
            <a:pPr>
              <a:buFontTx/>
              <a:buNone/>
            </a:pPr>
            <a:r>
              <a:rPr lang="en-US" sz="6200" dirty="0" smtClean="0"/>
              <a:t>	An approach aimed at making the human–computer interface more natural.</a:t>
            </a:r>
          </a:p>
          <a:p>
            <a:r>
              <a:rPr lang="en-US" sz="6200" b="1" u="sng" dirty="0" smtClean="0"/>
              <a:t>social network</a:t>
            </a:r>
          </a:p>
          <a:p>
            <a:pPr>
              <a:buFontTx/>
              <a:buNone/>
            </a:pPr>
            <a:r>
              <a:rPr lang="en-US" sz="6200" dirty="0" smtClean="0"/>
              <a:t>	A category of Internet applications that help connect friends, business partners, or individuals with specific interests by providing free services such as photos presentation, e-mail, blogging, and so on using a variety of tools.</a:t>
            </a:r>
          </a:p>
          <a:p>
            <a:pPr>
              <a:buFontTx/>
              <a:buNone/>
            </a:pPr>
            <a:endParaRPr lang="en-US" sz="6200" dirty="0" smtClean="0"/>
          </a:p>
          <a:p>
            <a:r>
              <a:rPr lang="en-US" sz="6200" b="1" u="sng" dirty="0" smtClean="0"/>
              <a:t>Web 2.0</a:t>
            </a:r>
          </a:p>
          <a:p>
            <a:pPr>
              <a:buFontTx/>
              <a:buNone/>
            </a:pPr>
            <a:r>
              <a:rPr lang="en-US" sz="6200" dirty="0" smtClean="0"/>
              <a:t>	The second generation of Internet-based services that lets people collaborate and share information online in new ways, such as social networking sites, wikis, communication tools, and </a:t>
            </a:r>
            <a:r>
              <a:rPr lang="en-US" sz="6200" dirty="0" err="1" smtClean="0"/>
              <a:t>folksonomies</a:t>
            </a:r>
            <a:r>
              <a:rPr lang="en-US" sz="6200"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438400" y="1905000"/>
            <a:ext cx="6248400" cy="4221163"/>
          </a:xfrm>
        </p:spPr>
        <p:txBody>
          <a:bodyPr>
            <a:normAutofit fontScale="85000" lnSpcReduction="10000"/>
          </a:bodyPr>
          <a:lstStyle/>
          <a:p>
            <a:r>
              <a:rPr lang="en-US" sz="2800" b="1" dirty="0" smtClean="0"/>
              <a:t>social network service (SNS)</a:t>
            </a:r>
          </a:p>
          <a:p>
            <a:pPr>
              <a:buFontTx/>
              <a:buNone/>
            </a:pPr>
            <a:r>
              <a:rPr lang="en-US" sz="2800" dirty="0" smtClean="0"/>
              <a:t>	A service that builds online communities by providing an online space for people to build free homepages and that provides basic communication and support tools for conducting different activities in the social network.</a:t>
            </a:r>
          </a:p>
          <a:p>
            <a:pPr lvl="1"/>
            <a:r>
              <a:rPr lang="en-US" sz="2400" b="1" dirty="0" smtClean="0"/>
              <a:t>social networking</a:t>
            </a:r>
          </a:p>
          <a:p>
            <a:pPr lvl="1">
              <a:buFontTx/>
              <a:buNone/>
            </a:pPr>
            <a:r>
              <a:rPr lang="en-US" sz="2400" dirty="0" smtClean="0"/>
              <a:t>	The creation or sponsoring of a social network service and any activity, such as blogging, done in a social network (external or internal).</a:t>
            </a:r>
          </a:p>
          <a:p>
            <a:endParaRPr lang="en-US" dirty="0"/>
          </a:p>
        </p:txBody>
      </p:sp>
      <p:sp>
        <p:nvSpPr>
          <p:cNvPr id="4" name="Title 1"/>
          <p:cNvSpPr txBox="1">
            <a:spLocks/>
          </p:cNvSpPr>
          <p:nvPr/>
        </p:nvSpPr>
        <p:spPr>
          <a:xfrm>
            <a:off x="2590800" y="381000"/>
            <a:ext cx="62484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200" normalizeH="0" baseline="0" noProof="0" smtClean="0">
                <a:ln>
                  <a:noFill/>
                </a:ln>
                <a:solidFill>
                  <a:schemeClr val="tx1"/>
                </a:solidFill>
                <a:effectLst/>
                <a:uLnTx/>
                <a:uFillTx/>
                <a:latin typeface="+mj-lt"/>
                <a:ea typeface="+mj-ea"/>
                <a:cs typeface="+mj-cs"/>
              </a:rPr>
              <a:t>E-COMMERCE 2.0: FROM WEB 2.0 TO ENTERPRISE SOCIAL NETWORKING AND VIRTUAL WORLDS</a:t>
            </a:r>
            <a:endParaRPr kumimoji="0" lang="en-US" sz="28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business-oriented networks</a:t>
            </a:r>
          </a:p>
          <a:p>
            <a:pPr>
              <a:buFontTx/>
              <a:buNone/>
            </a:pPr>
            <a:r>
              <a:rPr lang="en-US" dirty="0" smtClean="0"/>
              <a:t>	Social networks whose primary objective is to facilitate business.</a:t>
            </a:r>
          </a:p>
          <a:p>
            <a:pPr lvl="1"/>
            <a:r>
              <a:rPr lang="en-US" b="1" dirty="0" smtClean="0"/>
              <a:t>Example of a Business-Oriented Social Network: </a:t>
            </a:r>
            <a:r>
              <a:rPr lang="en-US" b="1" dirty="0" smtClean="0">
                <a:solidFill>
                  <a:srgbClr val="0070C0"/>
                </a:solidFill>
              </a:rPr>
              <a:t>Xing.com</a:t>
            </a:r>
          </a:p>
          <a:p>
            <a:r>
              <a:rPr lang="en-US" b="1" dirty="0" smtClean="0"/>
              <a:t>ENTERPRISE SOCIAL NETWORKS</a:t>
            </a:r>
          </a:p>
          <a:p>
            <a:pPr lvl="1"/>
            <a:r>
              <a:rPr lang="en-US" b="1" dirty="0" smtClean="0"/>
              <a:t>Example of an Enterprise Social Network: </a:t>
            </a:r>
            <a:r>
              <a:rPr lang="en-US" b="1" dirty="0" smtClean="0">
                <a:solidFill>
                  <a:srgbClr val="0070C0"/>
                </a:solidFill>
              </a:rPr>
              <a:t>Carnivalconnections.com</a:t>
            </a:r>
          </a:p>
          <a:p>
            <a:endParaRPr lang="en-US" dirty="0"/>
          </a:p>
        </p:txBody>
      </p:sp>
      <p:sp>
        <p:nvSpPr>
          <p:cNvPr id="4" name="Title 1"/>
          <p:cNvSpPr txBox="1">
            <a:spLocks/>
          </p:cNvSpPr>
          <p:nvPr/>
        </p:nvSpPr>
        <p:spPr>
          <a:xfrm>
            <a:off x="2590800" y="381000"/>
            <a:ext cx="62484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200" normalizeH="0" baseline="0" noProof="0" smtClean="0">
                <a:ln>
                  <a:noFill/>
                </a:ln>
                <a:solidFill>
                  <a:schemeClr val="tx1"/>
                </a:solidFill>
                <a:effectLst/>
                <a:uLnTx/>
                <a:uFillTx/>
                <a:latin typeface="+mj-lt"/>
                <a:ea typeface="+mj-ea"/>
                <a:cs typeface="+mj-cs"/>
              </a:rPr>
              <a:t>E-COMMERCE 2.0: FROM WEB 2.0 TO ENTERPRISE SOCIAL NETWORKING AND VIRTUAL WORLDS</a:t>
            </a:r>
            <a:endParaRPr kumimoji="0" lang="en-US" sz="2800" b="0" i="0" u="none" strike="noStrike" kern="1200" cap="small" spc="20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514350" indent="-514350">
              <a:buFontTx/>
              <a:buAutoNum type="arabicPeriod"/>
            </a:pPr>
            <a:r>
              <a:rPr lang="en-US" dirty="0" smtClean="0"/>
              <a:t>Define electronic commerce (EC) and describe its various categories.</a:t>
            </a:r>
          </a:p>
          <a:p>
            <a:pPr marL="514350" indent="-514350">
              <a:buFontTx/>
              <a:buAutoNum type="arabicPeriod"/>
            </a:pPr>
            <a:r>
              <a:rPr lang="en-US" dirty="0" smtClean="0"/>
              <a:t>Describe framework of EC.</a:t>
            </a:r>
          </a:p>
          <a:p>
            <a:pPr marL="514350" indent="-514350">
              <a:buFontTx/>
              <a:buAutoNum type="arabicPeriod"/>
            </a:pPr>
            <a:r>
              <a:rPr lang="en-US" dirty="0" smtClean="0"/>
              <a:t>Describe the major types of EC transactions.</a:t>
            </a:r>
          </a:p>
          <a:p>
            <a:pPr marL="514350" indent="-514350">
              <a:buFontTx/>
              <a:buAutoNum type="arabicPeriod"/>
            </a:pPr>
            <a:r>
              <a:rPr lang="en-US" dirty="0" smtClean="0"/>
              <a:t>Understand the elements of the digital world(pure and partial)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THE DIGITAL WORLD: </a:t>
            </a:r>
            <a:br>
              <a:rPr lang="en-US" sz="3200" dirty="0" smtClean="0"/>
            </a:br>
            <a:r>
              <a:rPr lang="en-US" sz="3200" dirty="0" smtClean="0"/>
              <a:t>ECONOMY, ENTERPRISES, AND SOCIETY</a:t>
            </a:r>
            <a:endParaRPr lang="en-US" sz="3200" dirty="0"/>
          </a:p>
        </p:txBody>
      </p:sp>
      <p:sp>
        <p:nvSpPr>
          <p:cNvPr id="3" name="Content Placeholder 2"/>
          <p:cNvSpPr>
            <a:spLocks noGrp="1"/>
          </p:cNvSpPr>
          <p:nvPr>
            <p:ph idx="1"/>
          </p:nvPr>
        </p:nvSpPr>
        <p:spPr/>
        <p:txBody>
          <a:bodyPr/>
          <a:lstStyle/>
          <a:p>
            <a:r>
              <a:rPr lang="en-US" b="1" dirty="0" smtClean="0"/>
              <a:t>digital economy</a:t>
            </a:r>
          </a:p>
          <a:p>
            <a:pPr>
              <a:buFontTx/>
              <a:buNone/>
            </a:pPr>
            <a:r>
              <a:rPr lang="en-US" dirty="0" smtClean="0"/>
              <a:t>	An economy that is based on digital technologies, including digital communication networks, computers, software, and other related information technologies; also called the </a:t>
            </a:r>
            <a:r>
              <a:rPr lang="en-US" i="1" dirty="0" smtClean="0"/>
              <a:t>Internet economy, </a:t>
            </a:r>
            <a:r>
              <a:rPr lang="en-US" dirty="0" smtClean="0"/>
              <a:t>the </a:t>
            </a:r>
            <a:r>
              <a:rPr lang="en-US" i="1" dirty="0" smtClean="0"/>
              <a:t>New economy, or the Web economy.</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38100">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600200"/>
            <a:ext cx="7543800" cy="5257800"/>
          </a:xfrm>
        </p:spPr>
        <p:txBody>
          <a:bodyPr>
            <a:normAutofit fontScale="92500"/>
          </a:bodyPr>
          <a:lstStyle/>
          <a:p>
            <a:r>
              <a:rPr lang="en-US" b="1" dirty="0" smtClean="0"/>
              <a:t>digital enterprise</a:t>
            </a:r>
          </a:p>
          <a:p>
            <a:pPr>
              <a:buFontTx/>
              <a:buNone/>
            </a:pPr>
            <a:r>
              <a:rPr lang="en-US" dirty="0" smtClean="0"/>
              <a:t>	A new business model that uses IT in a fundamental way to accomplish one or more of three basic objectives: reach and engage customers more effectively, boost employee productivity, and improve operating efficiency. It uses converged communication and computing technology  in a way that improves business processes.</a:t>
            </a:r>
          </a:p>
          <a:p>
            <a:pPr lvl="1"/>
            <a:r>
              <a:rPr lang="en-US" sz="2200" b="1" dirty="0" smtClean="0"/>
              <a:t>corporate portal</a:t>
            </a:r>
          </a:p>
          <a:p>
            <a:pPr lvl="1">
              <a:buFontTx/>
              <a:buNone/>
            </a:pPr>
            <a:r>
              <a:rPr lang="en-US" sz="2200" dirty="0" smtClean="0"/>
              <a:t>	A major gateway through which employees, business partners, and the public can enter a corporate Web site.</a:t>
            </a:r>
          </a:p>
          <a:p>
            <a:r>
              <a:rPr lang="en-US" b="1" dirty="0" smtClean="0"/>
              <a:t>THE DIGITAL SOCIETY</a:t>
            </a:r>
          </a:p>
          <a:p>
            <a:pPr lvl="1"/>
            <a:r>
              <a:rPr lang="en-US" sz="2200" dirty="0" smtClean="0"/>
              <a:t>The final, and perhaps most important, element of the </a:t>
            </a:r>
            <a:r>
              <a:rPr lang="en-US" sz="2200" i="1" dirty="0" smtClean="0"/>
              <a:t>digital world </a:t>
            </a:r>
            <a:r>
              <a:rPr lang="en-US" sz="2200" dirty="0" smtClean="0"/>
              <a:t>is people and the</a:t>
            </a:r>
            <a:r>
              <a:rPr lang="en-US" sz="2200" i="1" dirty="0" smtClean="0"/>
              <a:t> </a:t>
            </a:r>
            <a:r>
              <a:rPr lang="en-US" sz="2200" dirty="0" smtClean="0"/>
              <a:t>way they live and interact</a:t>
            </a:r>
            <a:r>
              <a:rPr lang="en-US" dirty="0" smtClean="0"/>
              <a:t>.</a:t>
            </a:r>
          </a:p>
          <a:p>
            <a:endParaRPr lang="en-US" dirty="0"/>
          </a:p>
        </p:txBody>
      </p:sp>
      <p:sp>
        <p:nvSpPr>
          <p:cNvPr id="5" name="Title 1"/>
          <p:cNvSpPr>
            <a:spLocks noGrp="1"/>
          </p:cNvSpPr>
          <p:nvPr>
            <p:ph type="title"/>
          </p:nvPr>
        </p:nvSpPr>
        <p:spPr/>
        <p:txBody>
          <a:bodyPr>
            <a:noAutofit/>
          </a:bodyPr>
          <a:lstStyle/>
          <a:p>
            <a:pPr algn="l"/>
            <a:r>
              <a:rPr lang="en-US" sz="3200" dirty="0" smtClean="0"/>
              <a:t>THE DIGITAL WORLD: </a:t>
            </a:r>
            <a:br>
              <a:rPr lang="en-US" sz="3200" dirty="0" smtClean="0"/>
            </a:br>
            <a:r>
              <a:rPr lang="en-US" sz="3200" dirty="0" smtClean="0"/>
              <a:t>ECONOMY, ENTERPRISES, AND SOCIETY</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381000" y="228600"/>
            <a:ext cx="8229599" cy="6483614"/>
          </a:xfrm>
          <a:prstGeom prst="rect">
            <a:avLst/>
          </a:prstGeom>
          <a:noFill/>
          <a:ln w="38100">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0" y="381000"/>
            <a:ext cx="8763000" cy="6477000"/>
          </a:xfrm>
          <a:prstGeom prst="rect">
            <a:avLst/>
          </a:prstGeom>
          <a:noFill/>
          <a:ln w="38100">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r>
              <a:rPr lang="en-US" sz="7200" b="1" dirty="0" smtClean="0"/>
              <a:t>business model</a:t>
            </a:r>
          </a:p>
          <a:p>
            <a:pPr>
              <a:buFont typeface="Arial" charset="0"/>
              <a:buNone/>
            </a:pPr>
            <a:r>
              <a:rPr lang="en-US" sz="7200" dirty="0" smtClean="0"/>
              <a:t>	A method of doing business by which a company can generate revenue to sustain itself.</a:t>
            </a:r>
          </a:p>
          <a:p>
            <a:pPr lvl="1"/>
            <a:r>
              <a:rPr lang="en-US" sz="7200" b="1" dirty="0" smtClean="0"/>
              <a:t>value proposition</a:t>
            </a:r>
          </a:p>
          <a:p>
            <a:pPr lvl="1">
              <a:buFont typeface="Arial" charset="0"/>
              <a:buNone/>
            </a:pPr>
            <a:r>
              <a:rPr lang="en-US" sz="7200" dirty="0" smtClean="0"/>
              <a:t>	The benefits a company can derive from using EC.</a:t>
            </a:r>
          </a:p>
          <a:p>
            <a:r>
              <a:rPr lang="en-US" sz="7200" b="1" dirty="0" smtClean="0"/>
              <a:t>THE STRUCTURE AND PROPERTIES OF BUSINESS MODELS</a:t>
            </a:r>
          </a:p>
          <a:p>
            <a:pPr lvl="1"/>
            <a:r>
              <a:rPr lang="en-US" sz="7200" b="1" dirty="0" smtClean="0"/>
              <a:t>Revenue Models</a:t>
            </a:r>
          </a:p>
          <a:p>
            <a:pPr lvl="2"/>
            <a:r>
              <a:rPr lang="en-US" sz="7200" dirty="0" smtClean="0"/>
              <a:t>Sales</a:t>
            </a:r>
          </a:p>
          <a:p>
            <a:pPr lvl="2"/>
            <a:r>
              <a:rPr lang="en-US" sz="7200" dirty="0" smtClean="0"/>
              <a:t>Transaction Fees</a:t>
            </a:r>
          </a:p>
          <a:p>
            <a:pPr lvl="2"/>
            <a:r>
              <a:rPr lang="en-US" sz="7200" dirty="0" smtClean="0"/>
              <a:t>Subscription Fees</a:t>
            </a:r>
          </a:p>
          <a:p>
            <a:pPr lvl="2"/>
            <a:r>
              <a:rPr lang="en-US" sz="7200" dirty="0" smtClean="0"/>
              <a:t>Advertising Fees</a:t>
            </a:r>
          </a:p>
          <a:p>
            <a:pPr lvl="2"/>
            <a:r>
              <a:rPr lang="en-US" sz="7200" dirty="0" smtClean="0"/>
              <a:t>Affiliate Fees</a:t>
            </a:r>
          </a:p>
          <a:p>
            <a:endParaRPr lang="en-US" dirty="0"/>
          </a:p>
        </p:txBody>
      </p:sp>
      <p:sp>
        <p:nvSpPr>
          <p:cNvPr id="4" name="Rectangle 2"/>
          <p:cNvSpPr>
            <a:spLocks noGrp="1" noChangeArrowheads="1"/>
          </p:cNvSpPr>
          <p:nvPr>
            <p:ph type="title"/>
          </p:nvPr>
        </p:nvSpPr>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3600" dirty="0" smtClean="0">
                <a:ea typeface="+mj-ea"/>
                <a:cs typeface="+mj-cs"/>
              </a:rPr>
              <a:t>ELECTRONIC COMMERCE BUSINESS MODELS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04800" y="0"/>
            <a:ext cx="8382000" cy="6858000"/>
          </a:xfrm>
          <a:prstGeom prst="rect">
            <a:avLst/>
          </a:prstGeom>
          <a:noFill/>
          <a:ln w="38100">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txBox="1">
            <a:spLocks noChangeArrowheads="1"/>
          </p:cNvSpPr>
          <p:nvPr/>
        </p:nvSpPr>
        <p:spPr>
          <a:xfrm>
            <a:off x="642938" y="1162050"/>
            <a:ext cx="8105775" cy="5262563"/>
          </a:xfrm>
          <a:prstGeom prst="rect">
            <a:avLst/>
          </a:prstGeom>
        </p:spPr>
        <p:txBody>
          <a:bodyPr vert="horz" lIns="91440" tIns="45720" rIns="91440" bIns="45720" rtlCol="0">
            <a:normAutofit/>
          </a:bodyPr>
          <a:lstStyle/>
          <a:p>
            <a:pPr marL="914400" marR="0" lvl="1" indent="-457200" algn="l" defTabSz="914400" rtl="0" eaLnBrk="1" fontAlgn="auto" latinLnBrk="0" hangingPunct="1">
              <a:lnSpc>
                <a:spcPct val="100000"/>
              </a:lnSpc>
              <a:spcBef>
                <a:spcPts val="1800"/>
              </a:spcBef>
              <a:spcAft>
                <a:spcPts val="0"/>
              </a:spcAft>
              <a:buClr>
                <a:schemeClr val="accent2"/>
              </a:buClr>
              <a:buSzPct val="8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Functions of a Business Model</a:t>
            </a:r>
          </a:p>
          <a:p>
            <a:pPr marL="1371600" marR="0" lvl="2" indent="-457200" algn="l" defTabSz="914400" rtl="0" eaLnBrk="1" fontAlgn="auto" latinLnBrk="0" hangingPunct="1">
              <a:lnSpc>
                <a:spcPct val="100000"/>
              </a:lnSpc>
              <a:spcBef>
                <a:spcPts val="1200"/>
              </a:spcBef>
              <a:spcAft>
                <a:spcPts val="0"/>
              </a:spcAft>
              <a:buClr>
                <a:schemeClr val="accent3"/>
              </a:buClr>
              <a:buSzPct val="80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Describe the major business processes of a company</a:t>
            </a:r>
          </a:p>
          <a:p>
            <a:pPr marL="1371600" marR="0" lvl="2" indent="-457200" algn="l" defTabSz="914400" rtl="0" eaLnBrk="1" fontAlgn="auto" latinLnBrk="0" hangingPunct="1">
              <a:lnSpc>
                <a:spcPct val="100000"/>
              </a:lnSpc>
              <a:spcBef>
                <a:spcPts val="1200"/>
              </a:spcBef>
              <a:spcAft>
                <a:spcPts val="0"/>
              </a:spcAft>
              <a:buClr>
                <a:schemeClr val="accent3"/>
              </a:buClr>
              <a:buSzPct val="80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Identify a market segment</a:t>
            </a:r>
          </a:p>
          <a:p>
            <a:pPr marL="1371600" marR="0" lvl="2" indent="-457200" algn="l" defTabSz="914400" rtl="0" eaLnBrk="1" fontAlgn="auto" latinLnBrk="0" hangingPunct="1">
              <a:lnSpc>
                <a:spcPct val="100000"/>
              </a:lnSpc>
              <a:spcBef>
                <a:spcPts val="1200"/>
              </a:spcBef>
              <a:spcAft>
                <a:spcPts val="0"/>
              </a:spcAft>
              <a:buClr>
                <a:schemeClr val="accent3"/>
              </a:buClr>
              <a:buSzPct val="80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Define the venture’s specific value chain structure</a:t>
            </a:r>
          </a:p>
          <a:p>
            <a:pPr marL="1371600" marR="0" lvl="2" indent="-457200" algn="l" defTabSz="914400" rtl="0" eaLnBrk="1" fontAlgn="auto" latinLnBrk="0" hangingPunct="1">
              <a:lnSpc>
                <a:spcPct val="100000"/>
              </a:lnSpc>
              <a:spcBef>
                <a:spcPts val="1200"/>
              </a:spcBef>
              <a:spcAft>
                <a:spcPts val="0"/>
              </a:spcAft>
              <a:buClr>
                <a:schemeClr val="accent3"/>
              </a:buClr>
              <a:buSzPct val="80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Estimate the cost structure and profit potential</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txBox="1">
            <a:spLocks noChangeArrowheads="1"/>
          </p:cNvSpPr>
          <p:nvPr/>
        </p:nvSpPr>
        <p:spPr>
          <a:xfrm>
            <a:off x="428625" y="1162050"/>
            <a:ext cx="8320088" cy="52625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1800"/>
              </a:spcBef>
              <a:spcAft>
                <a:spcPts val="0"/>
              </a:spcAft>
              <a:buClr>
                <a:schemeClr val="accent1"/>
              </a:buClr>
              <a:buSzPct val="8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TYPICAL EC BUSINESS MODELS</a:t>
            </a:r>
          </a:p>
          <a:p>
            <a:pPr marL="914400" marR="0" lvl="1" indent="-457200" algn="l" defTabSz="914400" rtl="0" eaLnBrk="1" fontAlgn="auto" latinLnBrk="0" hangingPunct="1">
              <a:lnSpc>
                <a:spcPct val="100000"/>
              </a:lnSpc>
              <a:spcBef>
                <a:spcPts val="1800"/>
              </a:spcBef>
              <a:spcAft>
                <a:spcPts val="0"/>
              </a:spcAft>
              <a:buClr>
                <a:schemeClr val="accent2"/>
              </a:buClr>
              <a:buSzPct val="8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Online direct marketing</a:t>
            </a:r>
          </a:p>
          <a:p>
            <a:pPr marL="914400" marR="0" lvl="1" indent="-457200" algn="l" defTabSz="914400" rtl="0" eaLnBrk="1" fontAlgn="auto" latinLnBrk="0" hangingPunct="1">
              <a:lnSpc>
                <a:spcPct val="100000"/>
              </a:lnSpc>
              <a:spcBef>
                <a:spcPts val="1800"/>
              </a:spcBef>
              <a:spcAft>
                <a:spcPts val="0"/>
              </a:spcAft>
              <a:buClr>
                <a:schemeClr val="accent2"/>
              </a:buClr>
              <a:buSzPct val="8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Electronic tendering systems</a:t>
            </a:r>
          </a:p>
          <a:p>
            <a:pPr marL="1371600" marR="0" lvl="2" indent="-457200" algn="l" defTabSz="914400" rtl="0" eaLnBrk="1" fontAlgn="auto" latinLnBrk="0" hangingPunct="1">
              <a:lnSpc>
                <a:spcPct val="100000"/>
              </a:lnSpc>
              <a:spcBef>
                <a:spcPts val="1200"/>
              </a:spcBef>
              <a:spcAft>
                <a:spcPts val="0"/>
              </a:spcAft>
              <a:buClr>
                <a:schemeClr val="accent3"/>
              </a:buClr>
              <a:buSzPct val="8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tendering (bidding) system</a:t>
            </a:r>
          </a:p>
          <a:p>
            <a:pPr marL="1371600" marR="0" lvl="2" indent="-457200" algn="l" defTabSz="914400" rtl="0" eaLnBrk="1" fontAlgn="auto" latinLnBrk="0" hangingPunct="1">
              <a:lnSpc>
                <a:spcPct val="100000"/>
              </a:lnSpc>
              <a:spcBef>
                <a:spcPts val="1200"/>
              </a:spcBef>
              <a:spcAft>
                <a:spcPts val="0"/>
              </a:spcAft>
              <a:buClr>
                <a:schemeClr val="accent3"/>
              </a:buClr>
              <a:buSzPct val="80000"/>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Model in which a buyer requests would-be sellers to submit bids; the lowest bidder wins.</a:t>
            </a:r>
          </a:p>
          <a:p>
            <a:pPr marL="914400" marR="0" lvl="1" indent="-457200" algn="l" defTabSz="914400" rtl="0" eaLnBrk="1" fontAlgn="auto" latinLnBrk="0" hangingPunct="1">
              <a:lnSpc>
                <a:spcPct val="100000"/>
              </a:lnSpc>
              <a:spcBef>
                <a:spcPts val="1800"/>
              </a:spcBef>
              <a:spcAft>
                <a:spcPts val="0"/>
              </a:spcAft>
              <a:buClr>
                <a:schemeClr val="accent2"/>
              </a:buClr>
              <a:buSzPct val="8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Electronic marketplaces and exchanges</a:t>
            </a:r>
          </a:p>
          <a:p>
            <a:pPr marL="914400" marR="0" lvl="1" indent="-457200" algn="l" defTabSz="914400" rtl="0" eaLnBrk="1" fontAlgn="auto" latinLnBrk="0" hangingPunct="1">
              <a:lnSpc>
                <a:spcPct val="100000"/>
              </a:lnSpc>
              <a:spcBef>
                <a:spcPts val="1800"/>
              </a:spcBef>
              <a:spcAft>
                <a:spcPts val="0"/>
              </a:spcAft>
              <a:buClr>
                <a:schemeClr val="accent2"/>
              </a:buClr>
              <a:buSzPct val="8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Viral marketing</a:t>
            </a:r>
          </a:p>
          <a:p>
            <a:pPr marL="914400" marR="0" lvl="1" indent="-457200" algn="l" defTabSz="914400" rtl="0" eaLnBrk="1" fontAlgn="auto" latinLnBrk="0" hangingPunct="1">
              <a:lnSpc>
                <a:spcPct val="100000"/>
              </a:lnSpc>
              <a:spcBef>
                <a:spcPts val="1800"/>
              </a:spcBef>
              <a:spcAft>
                <a:spcPts val="0"/>
              </a:spcAft>
              <a:buClr>
                <a:schemeClr val="accent2"/>
              </a:buClr>
              <a:buSzPct val="8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Social networking and Web 2.0 tools</a:t>
            </a:r>
          </a:p>
          <a:p>
            <a:pPr marL="914400" marR="0" lvl="1" indent="-457200" algn="l" defTabSz="914400" rtl="0" eaLnBrk="1" fontAlgn="auto" latinLnBrk="0" hangingPunct="1">
              <a:lnSpc>
                <a:spcPct val="100000"/>
              </a:lnSpc>
              <a:spcBef>
                <a:spcPts val="1800"/>
              </a:spcBef>
              <a:spcAft>
                <a:spcPts val="0"/>
              </a:spcAft>
              <a:buClr>
                <a:schemeClr val="accent2"/>
              </a:buClr>
              <a:buSzPct val="80000"/>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381000"/>
            <a:ext cx="9352019" cy="6324600"/>
          </a:xfrm>
          <a:prstGeom prst="rect">
            <a:avLst/>
          </a:prstGeom>
          <a:noFill/>
          <a:ln w="38100">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Tx/>
              <a:buAutoNum type="arabicPeriod" startAt="6"/>
            </a:pPr>
            <a:r>
              <a:rPr lang="en-US" dirty="0" smtClean="0"/>
              <a:t>Describe the drivers of EC as they relate to business pressures and organizational responses.</a:t>
            </a:r>
          </a:p>
          <a:p>
            <a:pPr marL="514350" indent="-514350">
              <a:buFontTx/>
              <a:buAutoNum type="arabicPeriod" startAt="6"/>
            </a:pPr>
            <a:r>
              <a:rPr lang="en-US" dirty="0" smtClean="0"/>
              <a:t>Describe some EC business models.</a:t>
            </a:r>
          </a:p>
          <a:p>
            <a:pPr marL="514350" indent="-514350">
              <a:buFontTx/>
              <a:buAutoNum type="arabicPeriod" startAt="6"/>
            </a:pPr>
            <a:r>
              <a:rPr lang="en-US" dirty="0" smtClean="0"/>
              <a:t>Describe the benefits and limitations of EC to organizations, consumers, and society.</a:t>
            </a:r>
          </a:p>
          <a:p>
            <a:endParaRPr lang="en-US" dirty="0"/>
          </a:p>
        </p:txBody>
      </p:sp>
      <p:sp>
        <p:nvSpPr>
          <p:cNvPr id="4" name="Title 1"/>
          <p:cNvSpPr>
            <a:spLocks noGrp="1"/>
          </p:cNvSpPr>
          <p:nvPr>
            <p:ph type="title"/>
          </p:nvPr>
        </p:nvSpPr>
        <p:spPr/>
        <p:txBody>
          <a:bodyPr>
            <a:normAutofit fontScale="90000"/>
          </a:bodyPr>
          <a:lstStyle/>
          <a:p>
            <a:r>
              <a:rPr lang="en-US" dirty="0" smtClean="0"/>
              <a:t>LEARNING OBJECTIVES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0" y="990600"/>
            <a:ext cx="9573389" cy="5334000"/>
          </a:xfrm>
          <a:prstGeom prst="rect">
            <a:avLst/>
          </a:prstGeom>
          <a:noFill/>
          <a:ln w="38100">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428625" y="285750"/>
            <a:ext cx="8286750" cy="5943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BENEFITS, LIMITATIONS, AND IMPACTS</a:t>
            </a:r>
            <a:br>
              <a:rPr lang="en-US" sz="2800" dirty="0" smtClean="0"/>
            </a:br>
            <a:r>
              <a:rPr lang="en-US" sz="2800" dirty="0" smtClean="0"/>
              <a:t>OF ELECTRONIC COMMERCE</a:t>
            </a:r>
            <a:endParaRPr lang="en-US" sz="2800" dirty="0"/>
          </a:p>
        </p:txBody>
      </p:sp>
      <p:sp>
        <p:nvSpPr>
          <p:cNvPr id="3" name="Content Placeholder 2"/>
          <p:cNvSpPr>
            <a:spLocks noGrp="1"/>
          </p:cNvSpPr>
          <p:nvPr>
            <p:ph idx="1"/>
          </p:nvPr>
        </p:nvSpPr>
        <p:spPr/>
        <p:txBody>
          <a:bodyPr/>
          <a:lstStyle/>
          <a:p>
            <a:r>
              <a:rPr lang="en-US" b="1" dirty="0" smtClean="0"/>
              <a:t>Ethical Issues</a:t>
            </a:r>
          </a:p>
          <a:p>
            <a:pPr lvl="1"/>
            <a:r>
              <a:rPr lang="en-US" b="1" dirty="0" smtClean="0"/>
              <a:t>ethics</a:t>
            </a:r>
          </a:p>
          <a:p>
            <a:pPr lvl="1">
              <a:buFont typeface="Arial" charset="0"/>
              <a:buNone/>
            </a:pPr>
            <a:r>
              <a:rPr lang="en-US" dirty="0" smtClean="0"/>
              <a:t>	The branch of philosophy that deals with what is considered to be right and wrong.</a:t>
            </a:r>
          </a:p>
          <a:p>
            <a:r>
              <a:rPr lang="en-US" b="1" dirty="0" smtClean="0"/>
              <a:t>WHY STUDY E-COMMERCE?</a:t>
            </a:r>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E-commerce and E-Business</a:t>
            </a:r>
          </a:p>
          <a:p>
            <a:r>
              <a:rPr lang="en-US" dirty="0" smtClean="0"/>
              <a:t>EC Concepts and EC Dimensions</a:t>
            </a:r>
          </a:p>
          <a:p>
            <a:r>
              <a:rPr lang="en-US" dirty="0" smtClean="0"/>
              <a:t>EC Organizations</a:t>
            </a:r>
          </a:p>
          <a:p>
            <a:r>
              <a:rPr lang="en-US" dirty="0" smtClean="0"/>
              <a:t>EC market and networks</a:t>
            </a:r>
          </a:p>
          <a:p>
            <a:r>
              <a:rPr lang="en-US" dirty="0" smtClean="0"/>
              <a:t>Classification of EC</a:t>
            </a:r>
          </a:p>
          <a:p>
            <a:r>
              <a:rPr lang="en-US" dirty="0" smtClean="0"/>
              <a:t>Framework EC</a:t>
            </a:r>
          </a:p>
          <a:p>
            <a:r>
              <a:rPr lang="en-US" dirty="0" smtClean="0"/>
              <a:t>Revenue Models</a:t>
            </a:r>
          </a:p>
          <a:p>
            <a:r>
              <a:rPr lang="en-US" dirty="0" smtClean="0"/>
              <a:t>Benefits and limitations of EC</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248400" cy="1143000"/>
          </a:xfrm>
        </p:spPr>
        <p:txBody>
          <a:bodyPr>
            <a:normAutofit/>
          </a:bodyPr>
          <a:lstStyle/>
          <a:p>
            <a:pPr algn="ctr"/>
            <a:r>
              <a:rPr lang="en-US" sz="3200" dirty="0" smtClean="0"/>
              <a:t>ELECTRONIC COMMERCE : </a:t>
            </a:r>
            <a:br>
              <a:rPr lang="en-US" sz="3200" dirty="0" smtClean="0"/>
            </a:br>
            <a:r>
              <a:rPr lang="en-US" sz="3200" dirty="0" smtClean="0"/>
              <a:t>DEFINITIONS AND CONCEPTS</a:t>
            </a:r>
            <a:endParaRPr lang="en-US" sz="3200" dirty="0"/>
          </a:p>
        </p:txBody>
      </p:sp>
      <p:sp>
        <p:nvSpPr>
          <p:cNvPr id="3" name="Content Placeholder 2"/>
          <p:cNvSpPr>
            <a:spLocks noGrp="1"/>
          </p:cNvSpPr>
          <p:nvPr>
            <p:ph idx="1"/>
          </p:nvPr>
        </p:nvSpPr>
        <p:spPr>
          <a:xfrm>
            <a:off x="1752600" y="1828800"/>
            <a:ext cx="7391400" cy="4297363"/>
          </a:xfrm>
        </p:spPr>
        <p:txBody>
          <a:bodyPr/>
          <a:lstStyle/>
          <a:p>
            <a:r>
              <a:rPr lang="en-US" b="1" dirty="0" smtClean="0"/>
              <a:t>electronic commerce (EC)</a:t>
            </a:r>
          </a:p>
          <a:p>
            <a:pPr>
              <a:buFontTx/>
              <a:buNone/>
            </a:pPr>
            <a:r>
              <a:rPr lang="en-US" dirty="0" smtClean="0"/>
              <a:t>	The process of buying, selling, or exchanging products, services, or information via computer network.</a:t>
            </a:r>
          </a:p>
          <a:p>
            <a:r>
              <a:rPr lang="en-US" b="1" dirty="0" smtClean="0"/>
              <a:t>e-business</a:t>
            </a:r>
          </a:p>
          <a:p>
            <a:pPr>
              <a:buFontTx/>
              <a:buNone/>
            </a:pPr>
            <a:r>
              <a:rPr lang="en-US" dirty="0" smtClean="0"/>
              <a:t>	A broader definition of EC that includes not just the buying and selling of goods and services, but also servicing customers, collaborating with business partners, and conducting electronic transactions within an organization.</a:t>
            </a:r>
          </a:p>
          <a:p>
            <a:endParaRPr lang="en-US" dirty="0"/>
          </a:p>
        </p:txBody>
      </p:sp>
      <p:sp>
        <p:nvSpPr>
          <p:cNvPr id="4" name="Rectangle 3"/>
          <p:cNvSpPr/>
          <p:nvPr/>
        </p:nvSpPr>
        <p:spPr>
          <a:xfrm>
            <a:off x="304800" y="1066800"/>
            <a:ext cx="1219200" cy="510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dirty="0" smtClean="0"/>
              <a:t>EC </a:t>
            </a:r>
          </a:p>
          <a:p>
            <a:pPr algn="ctr"/>
            <a:r>
              <a:rPr lang="en-US" b="1" dirty="0" smtClean="0"/>
              <a:t>VS </a:t>
            </a:r>
          </a:p>
          <a:p>
            <a:pPr algn="ctr"/>
            <a:r>
              <a:rPr lang="en-US" sz="7200" dirty="0" smtClean="0"/>
              <a:t>EB</a:t>
            </a:r>
            <a:endParaRPr lang="en-US" sz="7200" dirty="0"/>
          </a:p>
        </p:txBody>
      </p:sp>
      <p:sp>
        <p:nvSpPr>
          <p:cNvPr id="5" name="Rectangle 4"/>
          <p:cNvSpPr/>
          <p:nvPr/>
        </p:nvSpPr>
        <p:spPr>
          <a:xfrm>
            <a:off x="2133600" y="1828800"/>
            <a:ext cx="6781800" cy="14478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2133600" y="3429000"/>
            <a:ext cx="6705600" cy="2590800"/>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0" y="1752600"/>
            <a:ext cx="6248400" cy="4419600"/>
          </a:xfrm>
        </p:spPr>
        <p:txBody>
          <a:bodyPr>
            <a:normAutofit lnSpcReduction="10000"/>
          </a:bodyPr>
          <a:lstStyle/>
          <a:p>
            <a:r>
              <a:rPr lang="en-US" sz="2400" b="1" dirty="0" smtClean="0"/>
              <a:t>MAJOR EC CONCEPTS</a:t>
            </a:r>
          </a:p>
          <a:p>
            <a:pPr lvl="1"/>
            <a:r>
              <a:rPr lang="en-US" sz="2400" b="1" dirty="0" smtClean="0"/>
              <a:t>Pure Versus Partial EC</a:t>
            </a:r>
          </a:p>
          <a:p>
            <a:pPr lvl="1"/>
            <a:r>
              <a:rPr lang="en-US" sz="2400" dirty="0" smtClean="0"/>
              <a:t>EC can take several forms depending on the degree of digitization (the transformation from physical to digital) of: </a:t>
            </a:r>
          </a:p>
          <a:p>
            <a:pPr lvl="2">
              <a:buFontTx/>
              <a:buAutoNum type="arabicPeriod"/>
            </a:pPr>
            <a:r>
              <a:rPr lang="en-US" sz="2400" dirty="0" smtClean="0"/>
              <a:t>the product (service) sold</a:t>
            </a:r>
          </a:p>
          <a:p>
            <a:pPr lvl="2">
              <a:buFontTx/>
              <a:buAutoNum type="arabicPeriod"/>
            </a:pPr>
            <a:r>
              <a:rPr lang="en-US" sz="2400" dirty="0" smtClean="0"/>
              <a:t>the process (e.g., ordering, payment, fulfillment)</a:t>
            </a:r>
          </a:p>
          <a:p>
            <a:pPr lvl="2">
              <a:buFontTx/>
              <a:buAutoNum type="arabicPeriod"/>
            </a:pPr>
            <a:r>
              <a:rPr lang="en-US" sz="2400" dirty="0" smtClean="0"/>
              <a:t>the delivery method</a:t>
            </a:r>
            <a:endParaRPr lang="en-US" sz="2400" b="1" dirty="0" smtClean="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a:t>
            </a:r>
            <a:r>
              <a:rPr lang="en-US" dirty="0" smtClean="0"/>
              <a:t> dimensions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209800" y="1605546"/>
            <a:ext cx="5828307" cy="4520618"/>
          </a:xfrm>
          <a:prstGeom prst="rect">
            <a:avLst/>
          </a:prstGeom>
          <a:noFill/>
          <a:ln w="38100">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 Organizations</a:t>
            </a:r>
            <a:endParaRPr lang="en-US" dirty="0"/>
          </a:p>
        </p:txBody>
      </p:sp>
      <p:sp>
        <p:nvSpPr>
          <p:cNvPr id="3" name="Content Placeholder 2"/>
          <p:cNvSpPr>
            <a:spLocks noGrp="1"/>
          </p:cNvSpPr>
          <p:nvPr>
            <p:ph idx="1"/>
          </p:nvPr>
        </p:nvSpPr>
        <p:spPr/>
        <p:txBody>
          <a:bodyPr/>
          <a:lstStyle/>
          <a:p>
            <a:pPr marL="457200" lvl="2">
              <a:spcBef>
                <a:spcPts val="1800"/>
              </a:spcBef>
              <a:buClr>
                <a:schemeClr val="accent1"/>
              </a:buClr>
              <a:buFont typeface="Wingdings" pitchFamily="2" charset="2"/>
              <a:buChar char=""/>
            </a:pPr>
            <a:r>
              <a:rPr lang="en-US" sz="3200" b="1" dirty="0" smtClean="0">
                <a:solidFill>
                  <a:srgbClr val="00B0F0"/>
                </a:solidFill>
              </a:rPr>
              <a:t>brick-and-mortar</a:t>
            </a:r>
            <a:r>
              <a:rPr lang="en-US" sz="3200" b="1" dirty="0" smtClean="0"/>
              <a:t> (old economy) organizations</a:t>
            </a:r>
          </a:p>
          <a:p>
            <a:pPr marL="457200" lvl="2">
              <a:spcBef>
                <a:spcPts val="1800"/>
              </a:spcBef>
              <a:buClr>
                <a:schemeClr val="accent1"/>
              </a:buClr>
              <a:buFont typeface="Wingdings" pitchFamily="2" charset="2"/>
              <a:buChar char=""/>
            </a:pPr>
            <a:r>
              <a:rPr lang="en-US" sz="3200" b="1" dirty="0" smtClean="0">
                <a:solidFill>
                  <a:srgbClr val="00B0F0"/>
                </a:solidFill>
              </a:rPr>
              <a:t>click-and-mortar </a:t>
            </a:r>
            <a:r>
              <a:rPr lang="en-US" sz="3200" b="1" dirty="0" smtClean="0"/>
              <a:t>(click-and-brick) organizations</a:t>
            </a:r>
          </a:p>
          <a:p>
            <a:pPr marL="457200" lvl="2">
              <a:spcBef>
                <a:spcPts val="1800"/>
              </a:spcBef>
              <a:buClr>
                <a:schemeClr val="accent1"/>
              </a:buClr>
              <a:buFont typeface="Wingdings" pitchFamily="2" charset="2"/>
              <a:buChar char=""/>
            </a:pPr>
            <a:r>
              <a:rPr lang="en-US" sz="3200" b="1" dirty="0" smtClean="0">
                <a:solidFill>
                  <a:srgbClr val="00B0F0"/>
                </a:solidFill>
              </a:rPr>
              <a:t>virtual (pure-play) </a:t>
            </a:r>
            <a:r>
              <a:rPr lang="en-US" sz="3200" b="1" dirty="0" smtClean="0"/>
              <a:t>organizations</a:t>
            </a:r>
          </a:p>
          <a:p>
            <a:pPr marL="457200" lvl="2">
              <a:spcBef>
                <a:spcPts val="1800"/>
              </a:spcBef>
              <a:buClr>
                <a:schemeClr val="accent1"/>
              </a:buClr>
              <a:buFont typeface="Wingdings" pitchFamily="2" charset="2"/>
              <a:buChar char=""/>
            </a:pPr>
            <a:endParaRPr lang="en-US" sz="2400" b="1" dirty="0" smtClean="0"/>
          </a:p>
          <a:p>
            <a:pPr marL="457200" lvl="2">
              <a:spcBef>
                <a:spcPts val="1800"/>
              </a:spcBef>
              <a:buClr>
                <a:schemeClr val="accent1"/>
              </a:buClr>
              <a:buFont typeface="Wingdings" pitchFamily="2" charset="2"/>
              <a:buChar char=""/>
            </a:pPr>
            <a:endParaRPr lang="en-US" sz="2400" b="1" dirty="0" smtClean="0"/>
          </a:p>
          <a:p>
            <a:pPr marL="457200" lvl="2">
              <a:spcBef>
                <a:spcPts val="1800"/>
              </a:spcBef>
              <a:buClr>
                <a:schemeClr val="accent1"/>
              </a:buClr>
              <a:buFont typeface="Wingdings" pitchFamily="2" charset="2"/>
              <a:buChar char=""/>
            </a:pPr>
            <a:endParaRPr lang="en-US" sz="2400" b="1" dirty="0" smtClean="0"/>
          </a:p>
          <a:p>
            <a:pPr marL="457200" lvl="2">
              <a:spcBef>
                <a:spcPts val="1800"/>
              </a:spcBef>
              <a:buClr>
                <a:schemeClr val="accent1"/>
              </a:buClr>
              <a:buFont typeface="Wingdings" pitchFamily="2" charset="2"/>
              <a:buChar char=""/>
            </a:pPr>
            <a:endParaRPr lang="en-US" sz="2400" b="1"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r" rtl="0">
              <a:spcBef>
                <a:spcPct val="0"/>
              </a:spcBef>
            </a:pPr>
            <a:r>
              <a:rPr lang="en-US" sz="4000" b="1" dirty="0" smtClean="0"/>
              <a:t>EC Organizations</a:t>
            </a:r>
            <a:r>
              <a:rPr lang="en-US" sz="2400" b="1" dirty="0" smtClean="0"/>
              <a:t/>
            </a:r>
            <a:br>
              <a:rPr lang="en-US" sz="2400" b="1" dirty="0" smtClean="0"/>
            </a:br>
            <a:endParaRPr lang="en-US" dirty="0"/>
          </a:p>
        </p:txBody>
      </p:sp>
      <p:sp>
        <p:nvSpPr>
          <p:cNvPr id="3" name="Content Placeholder 2"/>
          <p:cNvSpPr>
            <a:spLocks noGrp="1"/>
          </p:cNvSpPr>
          <p:nvPr>
            <p:ph idx="1"/>
          </p:nvPr>
        </p:nvSpPr>
        <p:spPr/>
        <p:txBody>
          <a:bodyPr>
            <a:normAutofit lnSpcReduction="10000"/>
          </a:bodyPr>
          <a:lstStyle/>
          <a:p>
            <a:r>
              <a:rPr lang="en-US" b="1" dirty="0" smtClean="0"/>
              <a:t>MAJOR EC CONCEPTS</a:t>
            </a:r>
          </a:p>
          <a:p>
            <a:pPr lvl="1"/>
            <a:r>
              <a:rPr lang="en-US" sz="2400" b="1" dirty="0" smtClean="0"/>
              <a:t>EC Organizations</a:t>
            </a:r>
          </a:p>
          <a:p>
            <a:pPr lvl="2"/>
            <a:r>
              <a:rPr lang="en-US" sz="2400" b="1" dirty="0" smtClean="0"/>
              <a:t>brick-and-mortar (old economy) organizations</a:t>
            </a:r>
          </a:p>
          <a:p>
            <a:pPr lvl="2">
              <a:buFontTx/>
              <a:buNone/>
            </a:pPr>
            <a:r>
              <a:rPr lang="en-US" sz="2400" dirty="0" smtClean="0"/>
              <a:t>	Old-economy organizations (corporations) that perform their primary business offline, selling physical products by means of physical agents.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US" sz="2400" b="1" dirty="0" smtClean="0"/>
              <a:t>virtual (pure-play) organizations</a:t>
            </a:r>
          </a:p>
          <a:p>
            <a:pPr lvl="2">
              <a:buFontTx/>
              <a:buNone/>
            </a:pPr>
            <a:r>
              <a:rPr lang="en-US" sz="2400" dirty="0" smtClean="0"/>
              <a:t>	Organizations that conduct their business activities solely online.</a:t>
            </a:r>
          </a:p>
          <a:p>
            <a:pPr lvl="2"/>
            <a:r>
              <a:rPr lang="en-US" sz="2400" b="1" dirty="0" smtClean="0"/>
              <a:t>click-and-mortar (click-and-brick) organizations</a:t>
            </a:r>
          </a:p>
          <a:p>
            <a:pPr lvl="2">
              <a:buFont typeface="Arial" charset="0"/>
              <a:buNone/>
            </a:pPr>
            <a:r>
              <a:rPr lang="en-US" sz="2400" dirty="0" smtClean="0"/>
              <a:t>	Organizations that conduct some e-commerce activities, usually as an additional marketing channel.</a:t>
            </a:r>
          </a:p>
          <a:p>
            <a:endParaRPr lang="en-US" dirty="0"/>
          </a:p>
        </p:txBody>
      </p:sp>
      <p:sp>
        <p:nvSpPr>
          <p:cNvPr id="4" name="Title 1"/>
          <p:cNvSpPr>
            <a:spLocks noGrp="1"/>
          </p:cNvSpPr>
          <p:nvPr>
            <p:ph type="title"/>
          </p:nvPr>
        </p:nvSpPr>
        <p:spPr/>
        <p:txBody>
          <a:bodyPr/>
          <a:lstStyle/>
          <a:p>
            <a:pPr lvl="1" algn="r" rtl="0">
              <a:spcBef>
                <a:spcPct val="0"/>
              </a:spcBef>
            </a:pPr>
            <a:r>
              <a:rPr lang="en-US" sz="4000" b="1" dirty="0" smtClean="0"/>
              <a:t>EC Organizations</a:t>
            </a:r>
            <a:r>
              <a:rPr lang="en-US" sz="2400" b="1" dirty="0" smtClean="0"/>
              <a:t/>
            </a:r>
            <a:br>
              <a:rPr lang="en-US" sz="2400" b="1" dirty="0" smtClean="0"/>
            </a:br>
            <a:endParaRPr lang="en-US" dirty="0"/>
          </a:p>
        </p:txBody>
      </p:sp>
    </p:spTree>
  </p:cSld>
  <p:clrMapOvr>
    <a:masterClrMapping/>
  </p:clrMapOvr>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298</TotalTime>
  <Words>383</Words>
  <Application>Microsoft Office PowerPoint</Application>
  <PresentationFormat>On-screen Show (4:3)</PresentationFormat>
  <Paragraphs>146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Mod</vt:lpstr>
      <vt:lpstr>Chapter 2 Overview of Electronic Commerce</vt:lpstr>
      <vt:lpstr>LEARNING OBJECTIVES</vt:lpstr>
      <vt:lpstr>LEARNING OBJECTIVES</vt:lpstr>
      <vt:lpstr>ELECTRONIC COMMERCE :  DEFINITIONS AND CONCEPTS</vt:lpstr>
      <vt:lpstr>Slide 5</vt:lpstr>
      <vt:lpstr>Ec dimensions</vt:lpstr>
      <vt:lpstr>EC Organizations</vt:lpstr>
      <vt:lpstr>EC Organizations </vt:lpstr>
      <vt:lpstr>EC Organizations </vt:lpstr>
      <vt:lpstr>Electronic Commerce:  Definitions and Concepts</vt:lpstr>
      <vt:lpstr>ELECTRONIC MARKETS AND NETWORKS </vt:lpstr>
      <vt:lpstr>Slide 12</vt:lpstr>
      <vt:lpstr>CLASSIFICATION OF EC BY THE NATURE OF THE TRANSACTIONS AND THE RELATIONSHIPS AMONG PARTICIPANTS </vt:lpstr>
      <vt:lpstr>CLASSIFICATION OF EC BY THE NATURE OF THE TRANSACTIONS AND THE RELATIONSHIPS AMONG PARTICIPANTS</vt:lpstr>
      <vt:lpstr>Slide 15</vt:lpstr>
      <vt:lpstr>Slide 16</vt:lpstr>
      <vt:lpstr>E-COMMERCE 2.0: FROM WEB 2.0 TO ENTERPRISE SOCIAL NETWORKING AND VIRTUAL WORLDS</vt:lpstr>
      <vt:lpstr>Slide 18</vt:lpstr>
      <vt:lpstr>Slide 19</vt:lpstr>
      <vt:lpstr>THE DIGITAL WORLD:  ECONOMY, ENTERPRISES, AND SOCIETY</vt:lpstr>
      <vt:lpstr>Slide 21</vt:lpstr>
      <vt:lpstr>THE DIGITAL WORLD:  ECONOMY, ENTERPRISES, AND SOCIETY</vt:lpstr>
      <vt:lpstr>Slide 23</vt:lpstr>
      <vt:lpstr>Slide 24</vt:lpstr>
      <vt:lpstr>ELECTRONIC COMMERCE BUSINESS MODELS</vt:lpstr>
      <vt:lpstr>Slide 26</vt:lpstr>
      <vt:lpstr>Slide 27</vt:lpstr>
      <vt:lpstr>Slide 28</vt:lpstr>
      <vt:lpstr>Slide 29</vt:lpstr>
      <vt:lpstr>Slide 30</vt:lpstr>
      <vt:lpstr>Slide 31</vt:lpstr>
      <vt:lpstr>BENEFITS, LIMITATIONS, AND IMPACTS OF ELECTRONIC COMMERCE</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Overview of Electronic Commerce</dc:title>
  <dc:creator> </dc:creator>
  <cp:lastModifiedBy> </cp:lastModifiedBy>
  <cp:revision>10</cp:revision>
  <dcterms:created xsi:type="dcterms:W3CDTF">2011-07-05T06:14:31Z</dcterms:created>
  <dcterms:modified xsi:type="dcterms:W3CDTF">2013-01-13T08:38:13Z</dcterms:modified>
</cp:coreProperties>
</file>