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95" r:id="rId13"/>
    <p:sldId id="296" r:id="rId14"/>
    <p:sldId id="29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8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00" r:id="rId38"/>
    <p:sldId id="290" r:id="rId39"/>
    <p:sldId id="291" r:id="rId40"/>
    <p:sldId id="292" r:id="rId41"/>
    <p:sldId id="293" r:id="rId42"/>
    <p:sldId id="301" r:id="rId43"/>
    <p:sldId id="302" r:id="rId44"/>
    <p:sldId id="294" r:id="rId45"/>
    <p:sldId id="26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8A7B1-8854-4793-A9C3-D754CF21996B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B4AC6-CA23-48C3-BFEB-89C1FF30D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3B327F-875E-45D4-8827-AEC2E1BEF43E}" type="slidenum">
              <a:rPr lang="en-GB"/>
              <a:pPr/>
              <a:t>5</a:t>
            </a:fld>
            <a:endParaRPr lang="en-GB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C2DD4B-39CE-4BDB-BC7D-21D3255390F2}" type="slidenum">
              <a:rPr lang="en-GB"/>
              <a:pPr/>
              <a:t>17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C63414-A493-43AD-81C3-6AE26FFEFB96}" type="slidenum">
              <a:rPr lang="en-GB"/>
              <a:pPr/>
              <a:t>18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B8274F-E03B-44C1-BAC8-F804F6018926}" type="slidenum">
              <a:rPr lang="en-GB"/>
              <a:pPr/>
              <a:t>19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E6DD42-E004-4183-98D7-88231697FF29}" type="slidenum">
              <a:rPr lang="en-GB"/>
              <a:pPr/>
              <a:t>20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97F343-5248-4EEE-B5A2-61D3818820FF}" type="slidenum">
              <a:rPr lang="en-GB"/>
              <a:pPr/>
              <a:t>21</a:t>
            </a:fld>
            <a:endParaRPr lang="en-GB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08A76A-6A31-4974-B628-0271F23C8621}" type="slidenum">
              <a:rPr lang="en-GB"/>
              <a:pPr/>
              <a:t>22</a:t>
            </a:fld>
            <a:endParaRPr lang="en-GB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5EFD6-C78C-4A53-99D1-F00EA61AC9D5}" type="slidenum">
              <a:rPr lang="en-GB"/>
              <a:pPr/>
              <a:t>23</a:t>
            </a:fld>
            <a:endParaRPr lang="en-GB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6BE956-6CBF-45DA-B717-EA5A5260582C}" type="slidenum">
              <a:rPr lang="en-GB"/>
              <a:pPr/>
              <a:t>24</a:t>
            </a:fld>
            <a:endParaRPr lang="en-GB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4069D4-9C5E-45CD-A54F-8F288400520A}" type="slidenum">
              <a:rPr lang="en-GB"/>
              <a:pPr/>
              <a:t>25</a:t>
            </a:fld>
            <a:endParaRPr lang="en-GB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C0357D-B767-4738-9DD8-F8B603F69297}" type="slidenum">
              <a:rPr lang="en-GB"/>
              <a:pPr/>
              <a:t>26</a:t>
            </a:fld>
            <a:endParaRPr lang="en-GB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39C5E3-9D87-4486-9CD1-3ECDE842674A}" type="slidenum">
              <a:rPr lang="en-GB"/>
              <a:pPr/>
              <a:t>6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13E8A7-CCC4-4416-B3F8-7CF588B683A2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FF49DC-4F70-4A9F-9573-E47AC520EE0E}" type="slidenum">
              <a:rPr lang="en-GB"/>
              <a:pPr/>
              <a:t>28</a:t>
            </a:fld>
            <a:endParaRPr lang="en-GB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68759C-7892-4D1A-B75F-E81FE84FA929}" type="slidenum">
              <a:rPr lang="en-GB"/>
              <a:pPr/>
              <a:t>30</a:t>
            </a:fld>
            <a:endParaRPr lang="en-GB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6F33AC-D28F-4F1E-9A03-4C7EE83F0ED2}" type="slidenum">
              <a:rPr lang="en-GB"/>
              <a:pPr/>
              <a:t>31</a:t>
            </a:fld>
            <a:endParaRPr lang="en-GB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44B17D-794E-4B4D-AD22-3FDDF9C3B2A0}" type="slidenum">
              <a:rPr lang="en-GB"/>
              <a:pPr/>
              <a:t>32</a:t>
            </a:fld>
            <a:endParaRPr lang="en-GB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E27AA8-9C88-44F1-B8CE-664966ECE959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75EB16-B39E-43C9-8ED7-ABAA9CA1209F}" type="slidenum">
              <a:rPr lang="en-GB"/>
              <a:pPr/>
              <a:t>34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D20FE4-A25C-46B2-82EA-F89C78D8D216}" type="slidenum">
              <a:rPr lang="en-GB"/>
              <a:pPr/>
              <a:t>35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3AE562-12AE-479D-8ECF-40E7EE8F0E7E}" type="slidenum">
              <a:rPr lang="en-GB"/>
              <a:pPr/>
              <a:t>36</a:t>
            </a:fld>
            <a:endParaRPr lang="en-GB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785299-1C0D-4AE2-A81C-E9A2D8AE72D5}" type="slidenum">
              <a:rPr lang="en-GB"/>
              <a:pPr/>
              <a:t>38</a:t>
            </a:fld>
            <a:endParaRPr lang="en-GB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32B0CB-0F72-4F8B-93B9-125A1B28A978}" type="slidenum">
              <a:rPr lang="en-GB"/>
              <a:pPr/>
              <a:t>7</a:t>
            </a:fld>
            <a:endParaRPr lang="en-GB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E721A4-EF7A-430B-828E-25735E3403A8}" type="slidenum">
              <a:rPr lang="en-GB"/>
              <a:pPr/>
              <a:t>39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F0AC0B-A457-410F-8C24-F36F7BD63885}" type="slidenum">
              <a:rPr lang="en-GB"/>
              <a:pPr/>
              <a:t>40</a:t>
            </a:fld>
            <a:endParaRPr lang="en-GB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C852AA-1339-4A7D-B722-2847414E90AA}" type="slidenum">
              <a:rPr lang="en-GB"/>
              <a:pPr/>
              <a:t>41</a:t>
            </a:fld>
            <a:endParaRPr lang="en-GB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5994B1-851A-4C60-94CC-106E70BFE4C8}" type="slidenum">
              <a:rPr lang="en-GB"/>
              <a:pPr/>
              <a:t>44</a:t>
            </a:fld>
            <a:endParaRPr lang="en-GB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744538-9962-4B47-BA10-F90F8AD38D16}" type="slidenum">
              <a:rPr lang="en-GB"/>
              <a:pPr/>
              <a:t>8</a:t>
            </a:fld>
            <a:endParaRPr lang="en-GB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3E23FA-90A4-4DCD-BDBE-E11AF0041848}" type="slidenum">
              <a:rPr lang="en-GB"/>
              <a:pPr/>
              <a:t>9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BE7D0-9329-4C5B-8D66-9B2117AE2DF5}" type="slidenum">
              <a:rPr lang="en-GB"/>
              <a:pPr/>
              <a:t>10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E7186F-2160-49EA-9E90-C35701361F95}" type="slidenum">
              <a:rPr lang="en-GB"/>
              <a:pPr/>
              <a:t>11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7198F2-98F0-4193-8E1B-9F5AC8525A5E}" type="slidenum">
              <a:rPr lang="en-GB"/>
              <a:pPr/>
              <a:t>15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0B728E-FBD2-4ADD-BB81-6BCFED822CEF}" type="slidenum">
              <a:rPr lang="en-GB"/>
              <a:pPr/>
              <a:t>16</a:t>
            </a:fld>
            <a:endParaRPr lang="en-GB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>
          <a:xfrm>
            <a:off x="0" y="0"/>
            <a:ext cx="36723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 anchor="b" anchorCtr="0"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fld id="{7568E6D3-4024-4D97-B3DE-9CE3DFABD5C7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fld id="{E7D7509C-2830-47A1-A95E-053EC7F06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E6D3-4024-4D97-B3DE-9CE3DFABD5C7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509C-2830-47A1-A95E-053EC7F06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E6D3-4024-4D97-B3DE-9CE3DFABD5C7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509C-2830-47A1-A95E-053EC7F06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E6D3-4024-4D97-B3DE-9CE3DFABD5C7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509C-2830-47A1-A95E-053EC7F06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 anchor="b" anchorCtr="0">
            <a:normAutofit/>
          </a:bodyPr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E6D3-4024-4D97-B3DE-9CE3DFABD5C7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509C-2830-47A1-A95E-053EC7F06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E6D3-4024-4D97-B3DE-9CE3DFABD5C7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509C-2830-47A1-A95E-053EC7F06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E6D3-4024-4D97-B3DE-9CE3DFABD5C7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509C-2830-47A1-A95E-053EC7F06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E6D3-4024-4D97-B3DE-9CE3DFABD5C7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509C-2830-47A1-A95E-053EC7F06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E6D3-4024-4D97-B3DE-9CE3DFABD5C7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509C-2830-47A1-A95E-053EC7F06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 anchorCtr="0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E6D3-4024-4D97-B3DE-9CE3DFABD5C7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509C-2830-47A1-A95E-053EC7F06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E6D3-4024-4D97-B3DE-9CE3DFABD5C7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7509C-2830-47A1-A95E-053EC7F06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8" r="6261" b="87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7568E6D3-4024-4D97-B3DE-9CE3DFABD5C7}" type="datetimeFigureOut">
              <a:rPr lang="en-US" smtClean="0"/>
              <a:pPr/>
              <a:t>8/7/2011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E7D7509C-2830-47A1-A95E-053EC7F06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spc="0" baseline="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FontTx/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800" b="1" dirty="0" smtClean="0"/>
              <a:t>E-Commerce :</a:t>
            </a:r>
          </a:p>
          <a:p>
            <a:r>
              <a:rPr lang="en-US" sz="4800" b="1" dirty="0" smtClean="0"/>
              <a:t>Products and Services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smtClean="0">
                <a:ea typeface="+mj-ea"/>
                <a:cs typeface="+mj-cs"/>
              </a:rPr>
              <a:t>E-TAILING BUSINESS MODELS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8610600" cy="4419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b="1" dirty="0" smtClean="0">
                <a:solidFill>
                  <a:srgbClr val="FFFF00"/>
                </a:solidFill>
              </a:rPr>
              <a:t>CLASSIFICATION OF MODELS BY DISTRIBUTION CHANNEL</a:t>
            </a:r>
          </a:p>
          <a:p>
            <a:pPr marL="914400" lvl="1" indent="-514350">
              <a:buFontTx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Direct marketing by mail-order retailers that go online</a:t>
            </a:r>
          </a:p>
          <a:p>
            <a:pPr marL="914400" lvl="1" indent="-514350">
              <a:buFontTx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Direct marketing by manufacturers</a:t>
            </a:r>
          </a:p>
          <a:p>
            <a:pPr marL="914400" lvl="1" indent="-514350">
              <a:buFontTx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Pure-play e-</a:t>
            </a:r>
            <a:r>
              <a:rPr lang="en-US" sz="2000" dirty="0" err="1" smtClean="0">
                <a:solidFill>
                  <a:srgbClr val="FFFF00"/>
                </a:solidFill>
              </a:rPr>
              <a:t>tailers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914400" lvl="1" indent="-514350">
              <a:buFontTx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Click-and-mortar retailers</a:t>
            </a:r>
          </a:p>
          <a:p>
            <a:pPr marL="914400" lvl="1" indent="-514350">
              <a:buFontTx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Internet (online) malls</a:t>
            </a: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74FFB7F8-BC6B-49F7-901C-0823650B6DE9}" type="slidenum">
              <a:rPr lang="es-ES"/>
              <a:pPr/>
              <a:t>10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smtClean="0">
                <a:ea typeface="+mj-ea"/>
                <a:cs typeface="+mj-cs"/>
              </a:rPr>
              <a:t>E-TAILING BUSINESS MODELS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000" b="1" dirty="0" smtClean="0">
                <a:solidFill>
                  <a:srgbClr val="FFFF00"/>
                </a:solidFill>
              </a:rPr>
              <a:t>Direct marketing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Broadly, marketing that takes place </a:t>
            </a:r>
            <a:r>
              <a:rPr lang="en-US" sz="2000" dirty="0" smtClean="0">
                <a:solidFill>
                  <a:srgbClr val="FFFF00"/>
                </a:solidFill>
              </a:rPr>
              <a:t>without intermediaries </a:t>
            </a:r>
            <a:r>
              <a:rPr lang="en-US" sz="2000" dirty="0" smtClean="0">
                <a:solidFill>
                  <a:schemeClr val="tx1"/>
                </a:solidFill>
              </a:rPr>
              <a:t>between manufacturers and buyers; takes order directly from customer using e-</a:t>
            </a:r>
            <a:r>
              <a:rPr lang="en-US" sz="2000" dirty="0" err="1" smtClean="0">
                <a:solidFill>
                  <a:schemeClr val="tx1"/>
                </a:solidFill>
              </a:rPr>
              <a:t>mail.Their</a:t>
            </a:r>
            <a:r>
              <a:rPr lang="en-US" sz="2000" dirty="0" smtClean="0">
                <a:solidFill>
                  <a:schemeClr val="tx1"/>
                </a:solidFill>
              </a:rPr>
              <a:t> main distribution channel is direct marketing . </a:t>
            </a:r>
            <a:r>
              <a:rPr lang="en-US" sz="2000" dirty="0" err="1" smtClean="0">
                <a:solidFill>
                  <a:schemeClr val="tx1"/>
                </a:solidFill>
              </a:rPr>
              <a:t>Eg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hlinkClick r:id="" action="ppaction://hlinkshowjump?jump=nextslide"/>
              </a:rPr>
              <a:t>http://www.sharperimage.com/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b="1" dirty="0" smtClean="0">
                <a:solidFill>
                  <a:srgbClr val="FFFF00"/>
                </a:solidFill>
              </a:rPr>
              <a:t>Direct Sales by Manufacturers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Directly from company to individual customer. Customer gain info.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Eg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Sony,Dell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rgbClr val="FFFF00"/>
                </a:solidFill>
              </a:rPr>
              <a:t>Eg</a:t>
            </a:r>
            <a:r>
              <a:rPr lang="en-US" sz="2000" dirty="0" smtClean="0">
                <a:solidFill>
                  <a:srgbClr val="FFFF00"/>
                </a:solidFill>
              </a:rPr>
              <a:t>: http://www.sony.com.my/section/home</a:t>
            </a:r>
          </a:p>
          <a:p>
            <a:pPr lvl="1"/>
            <a:r>
              <a:rPr lang="en-US" sz="2000" b="1" dirty="0" smtClean="0">
                <a:solidFill>
                  <a:srgbClr val="FFFF00"/>
                </a:solidFill>
              </a:rPr>
              <a:t>Virtual (pure-play) e-</a:t>
            </a:r>
            <a:r>
              <a:rPr lang="en-US" sz="2000" b="1" dirty="0" err="1" smtClean="0">
                <a:solidFill>
                  <a:srgbClr val="FFFF00"/>
                </a:solidFill>
              </a:rPr>
              <a:t>tailers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lvl="1"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E-</a:t>
            </a:r>
            <a:r>
              <a:rPr lang="en-US" sz="2000" dirty="0" err="1" smtClean="0">
                <a:solidFill>
                  <a:schemeClr val="tx1"/>
                </a:solidFill>
              </a:rPr>
              <a:t>tailers</a:t>
            </a:r>
            <a:r>
              <a:rPr lang="en-US" sz="2000" dirty="0" smtClean="0">
                <a:solidFill>
                  <a:schemeClr val="tx1"/>
                </a:solidFill>
              </a:rPr>
              <a:t> do not have physical stores, only online sales.</a:t>
            </a:r>
          </a:p>
          <a:p>
            <a:pPr lvl="1"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Eg</a:t>
            </a:r>
            <a:r>
              <a:rPr lang="en-US" sz="2000" dirty="0" smtClean="0">
                <a:solidFill>
                  <a:schemeClr val="tx1"/>
                </a:solidFill>
              </a:rPr>
              <a:t>: www.amazon.com</a:t>
            </a:r>
          </a:p>
          <a:p>
            <a:pPr lvl="1">
              <a:buFontTx/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AA2DBF0F-82E6-4F58-A5DC-9B47C6E7162E}" type="slidenum">
              <a:rPr lang="es-ES"/>
              <a:pPr/>
              <a:t>11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031632" cy="68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Direct marketing by mail orders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-2007" t="14143" r="781" b="9375"/>
          <a:stretch>
            <a:fillRect/>
          </a:stretch>
        </p:blipFill>
        <p:spPr bwMode="auto">
          <a:xfrm>
            <a:off x="-304800" y="1143000"/>
            <a:ext cx="950026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44" t="14583" r="781" b="4167"/>
          <a:stretch>
            <a:fillRect/>
          </a:stretch>
        </p:blipFill>
        <p:spPr bwMode="auto">
          <a:xfrm>
            <a:off x="0" y="609600"/>
            <a:ext cx="9448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681265" cy="41116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Direct marketing by Manufactures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Click mortar retailers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3541" b="6250"/>
          <a:stretch>
            <a:fillRect/>
          </a:stretch>
        </p:blipFill>
        <p:spPr bwMode="auto">
          <a:xfrm>
            <a:off x="0" y="990600"/>
            <a:ext cx="9753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smtClean="0">
                <a:ea typeface="+mj-ea"/>
                <a:cs typeface="+mj-cs"/>
              </a:rPr>
              <a:t>E-TAILING BUSINESS MODELS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58175" cy="4840288"/>
          </a:xfrm>
        </p:spPr>
        <p:txBody>
          <a:bodyPr>
            <a:normAutofit/>
          </a:bodyPr>
          <a:lstStyle/>
          <a:p>
            <a:pPr lvl="1"/>
            <a:r>
              <a:rPr lang="en-US" sz="2600" b="1" dirty="0" smtClean="0">
                <a:solidFill>
                  <a:srgbClr val="FFFF00"/>
                </a:solidFill>
              </a:rPr>
              <a:t>click-and-mortar retailers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Brick-and-mortar retailers that offer a transactional Web site from which to conduct business.</a:t>
            </a:r>
          </a:p>
          <a:p>
            <a:pPr lvl="1"/>
            <a:r>
              <a:rPr lang="en-US" sz="2600" b="1" dirty="0" smtClean="0">
                <a:solidFill>
                  <a:srgbClr val="FFFF00"/>
                </a:solidFill>
              </a:rPr>
              <a:t>multichannel business model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A business model where a company sells in multiple marketing channels simultaneously (e.g., both physical and online stores).</a:t>
            </a:r>
            <a:r>
              <a:rPr lang="en-US" sz="2600" dirty="0" err="1" smtClean="0">
                <a:solidFill>
                  <a:schemeClr val="tx1"/>
                </a:solidFill>
              </a:rPr>
              <a:t>eg</a:t>
            </a:r>
            <a:r>
              <a:rPr lang="en-US" sz="2600" dirty="0" smtClean="0">
                <a:solidFill>
                  <a:schemeClr val="tx1"/>
                </a:solidFill>
              </a:rPr>
              <a:t>: </a:t>
            </a:r>
            <a:r>
              <a:rPr lang="en-US" sz="2600" dirty="0" err="1" smtClean="0">
                <a:solidFill>
                  <a:schemeClr val="tx1"/>
                </a:solidFill>
              </a:rPr>
              <a:t>wallmart</a:t>
            </a:r>
            <a:r>
              <a:rPr lang="en-US" sz="2600" dirty="0" smtClean="0">
                <a:solidFill>
                  <a:schemeClr val="tx1"/>
                </a:solidFill>
              </a:rPr>
              <a:t>: </a:t>
            </a:r>
            <a:r>
              <a:rPr lang="en-US" sz="2600" u="sng" dirty="0" smtClean="0">
                <a:solidFill>
                  <a:schemeClr val="tx2"/>
                </a:solidFill>
              </a:rPr>
              <a:t>http://www.walmart.com/</a:t>
            </a: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4CCF1FA7-C5C5-48EA-9A1F-79635F0811EB}" type="slidenum">
              <a:rPr lang="es-ES"/>
              <a:pPr/>
              <a:t>15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681265" cy="1477962"/>
          </a:xfrm>
        </p:spPr>
        <p:txBody>
          <a:bodyPr rtlCol="0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smtClean="0">
                <a:ea typeface="+mj-ea"/>
                <a:cs typeface="+mj-cs"/>
              </a:rPr>
              <a:t>E-TAILING BUSINESS MODELS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428750"/>
            <a:ext cx="8229600" cy="4525963"/>
          </a:xfrm>
        </p:spPr>
        <p:txBody>
          <a:bodyPr>
            <a:normAutofit/>
          </a:bodyPr>
          <a:lstStyle/>
          <a:p>
            <a:pPr marL="914400" lvl="1" indent="-514350"/>
            <a:r>
              <a:rPr lang="en-US" sz="2400" b="1" dirty="0" smtClean="0">
                <a:solidFill>
                  <a:schemeClr val="tx2"/>
                </a:solidFill>
              </a:rPr>
              <a:t>Retailing in Online Malls</a:t>
            </a:r>
          </a:p>
          <a:p>
            <a:pPr marL="1314450" lvl="2" indent="-514350"/>
            <a:r>
              <a:rPr lang="en-US" sz="2400" dirty="0" smtClean="0">
                <a:solidFill>
                  <a:schemeClr val="tx2"/>
                </a:solidFill>
              </a:rPr>
              <a:t>Referring Directories (affiliate)</a:t>
            </a:r>
          </a:p>
          <a:p>
            <a:pPr marL="1314450" lvl="2" indent="-514350"/>
            <a:r>
              <a:rPr lang="en-US" sz="2400" dirty="0" smtClean="0">
                <a:solidFill>
                  <a:schemeClr val="tx2"/>
                </a:solidFill>
              </a:rPr>
              <a:t>Malls with Shared Services</a:t>
            </a:r>
          </a:p>
          <a:p>
            <a:pPr marL="514350" indent="-514350"/>
            <a:r>
              <a:rPr lang="en-US" sz="2400" b="1" dirty="0" smtClean="0">
                <a:solidFill>
                  <a:schemeClr val="tx2"/>
                </a:solidFill>
              </a:rPr>
              <a:t>OTHER B2C MODELS AND SPECIAL RETAILING</a:t>
            </a:r>
          </a:p>
          <a:p>
            <a:pPr marL="914400" lvl="1" indent="-514350"/>
            <a:r>
              <a:rPr lang="en-US" sz="2400" b="1" dirty="0" smtClean="0">
                <a:solidFill>
                  <a:schemeClr val="tx2"/>
                </a:solidFill>
              </a:rPr>
              <a:t>Online Group Buying </a:t>
            </a:r>
            <a:r>
              <a:rPr lang="en-US" sz="2400" dirty="0" smtClean="0">
                <a:solidFill>
                  <a:schemeClr val="tx2"/>
                </a:solidFill>
              </a:rPr>
              <a:t>(buying in bulk to get lower prices)</a:t>
            </a:r>
          </a:p>
          <a:p>
            <a:pPr marL="514350" indent="-514350"/>
            <a:r>
              <a:rPr lang="en-US" sz="2400" b="1" dirty="0" smtClean="0">
                <a:solidFill>
                  <a:schemeClr val="tx2"/>
                </a:solidFill>
              </a:rPr>
              <a:t>B2C IN SOCIAL NETWORKS</a:t>
            </a:r>
          </a:p>
          <a:p>
            <a:pPr marL="914400" lvl="1" indent="-514350"/>
            <a:r>
              <a:rPr lang="en-US" sz="2400" b="1" dirty="0" smtClean="0">
                <a:solidFill>
                  <a:schemeClr val="tx2"/>
                </a:solidFill>
              </a:rPr>
              <a:t>Virtual Shopping</a:t>
            </a: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C82B3431-7FBE-4B49-9C9C-1A6DBBF090C2}" type="slidenum">
              <a:rPr lang="es-ES"/>
              <a:pPr/>
              <a:t>16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smtClean="0">
                <a:ea typeface="+mj-ea"/>
                <a:cs typeface="+mj-cs"/>
              </a:rPr>
              <a:t>TRAVEL AND TOURISM (HOSPITALITY) SERVICES ONLINE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b="1" smtClean="0"/>
              <a:t>SERVICES PROVIDED</a:t>
            </a:r>
          </a:p>
          <a:p>
            <a:pPr marL="514350" indent="-514350"/>
            <a:r>
              <a:rPr lang="en-US" b="1" smtClean="0"/>
              <a:t>SPECIAL SERVICES ONLINE</a:t>
            </a:r>
          </a:p>
          <a:p>
            <a:pPr marL="914400" lvl="1" indent="-514350"/>
            <a:r>
              <a:rPr lang="en-US" smtClean="0"/>
              <a:t>Wireless services</a:t>
            </a:r>
          </a:p>
          <a:p>
            <a:pPr marL="914400" lvl="1" indent="-514350"/>
            <a:r>
              <a:rPr lang="en-US" smtClean="0"/>
              <a:t>Direct marketing</a:t>
            </a:r>
          </a:p>
          <a:p>
            <a:pPr marL="914400" lvl="1" indent="-514350"/>
            <a:r>
              <a:rPr lang="en-US" smtClean="0"/>
              <a:t>Alliances and consortia</a:t>
            </a:r>
          </a:p>
          <a:p>
            <a:pPr marL="914400" lvl="1" indent="-514350"/>
            <a:r>
              <a:rPr lang="en-US" b="1" smtClean="0"/>
              <a:t>Travel-Oriented Social Networks</a:t>
            </a: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D4F84DF7-B73C-42A9-9C1B-6B61EED9F555}" type="slidenum">
              <a:rPr lang="es-ES"/>
              <a:pPr/>
              <a:t>17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smtClean="0">
                <a:ea typeface="+mj-ea"/>
                <a:cs typeface="+mj-cs"/>
              </a:rPr>
              <a:t>TRAVEL AND TOURISM (HOSPITALITY) SERVICES ONLINE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357313"/>
            <a:ext cx="8572500" cy="5000625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en-US" sz="2600" b="1" smtClean="0"/>
              <a:t>BENEFITS OF ONLINE TRAVEL SERVICES</a:t>
            </a:r>
          </a:p>
          <a:p>
            <a:pPr lvl="1"/>
            <a:r>
              <a:rPr lang="en-US" sz="2400" smtClean="0"/>
              <a:t>Free information </a:t>
            </a:r>
          </a:p>
          <a:p>
            <a:pPr lvl="1"/>
            <a:r>
              <a:rPr lang="en-US" sz="2400" smtClean="0"/>
              <a:t>Accessible at any time from any place</a:t>
            </a:r>
          </a:p>
          <a:p>
            <a:pPr lvl="1"/>
            <a:r>
              <a:rPr lang="en-US" sz="2400" smtClean="0"/>
              <a:t>Substantial discounts</a:t>
            </a:r>
          </a:p>
          <a:p>
            <a:pPr marL="514350" indent="-514350"/>
            <a:r>
              <a:rPr lang="en-US" sz="2600" b="1" smtClean="0"/>
              <a:t>LIMITATIONS OF ONLINE TRAVEL SERVICES</a:t>
            </a:r>
          </a:p>
          <a:p>
            <a:pPr lvl="1"/>
            <a:r>
              <a:rPr lang="en-US" sz="2400" smtClean="0"/>
              <a:t>Many people do not use the Internet</a:t>
            </a:r>
          </a:p>
          <a:p>
            <a:pPr lvl="1"/>
            <a:r>
              <a:rPr lang="en-US" sz="2400" smtClean="0"/>
              <a:t>The amount of time and the difficulty of using virtual travel agencies can be significant</a:t>
            </a:r>
          </a:p>
          <a:p>
            <a:pPr lvl="1"/>
            <a:r>
              <a:rPr lang="en-US" sz="2400" smtClean="0"/>
              <a:t>Complex trips or those that require stopovers might not be available online</a:t>
            </a:r>
          </a:p>
          <a:p>
            <a:pPr marL="514350" indent="-514350"/>
            <a:r>
              <a:rPr lang="en-US" sz="2600" b="1" smtClean="0"/>
              <a:t>CORPORATE TRAVEL</a:t>
            </a:r>
          </a:p>
          <a:p>
            <a:pPr marL="514350" indent="-514350"/>
            <a:endParaRPr lang="en-US" b="1" smtClean="0"/>
          </a:p>
          <a:p>
            <a:pPr marL="514350" indent="-514350"/>
            <a:endParaRPr lang="en-US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7AE8B2EA-BBDD-444D-A528-EED9A1D8360E}" type="slidenum">
              <a:rPr lang="es-ES"/>
              <a:pPr/>
              <a:t>18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62497E5F-E029-4577-A99F-1D433B58932B}" type="slidenum">
              <a:rPr lang="es-ES"/>
              <a:pPr/>
              <a:t>19</a:t>
            </a:fld>
            <a:endParaRPr lang="es-ES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8" y="1673225"/>
            <a:ext cx="87899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a.       E-tailing and the B2C markets b.      Virtual Travel Agency, Employment placement and Online banking c.       Problems and issues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smtClean="0">
                <a:ea typeface="+mj-ea"/>
                <a:cs typeface="+mj-cs"/>
              </a:rPr>
              <a:t>EMPLOYMENT PLACEMENT 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AND THE JOB MARKET ONLINE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Theses parties use the Internet job market:</a:t>
            </a:r>
          </a:p>
          <a:p>
            <a:pPr marL="914400" lvl="1" indent="-514350">
              <a:buFontTx/>
              <a:buAutoNum type="arabicPeriod"/>
            </a:pPr>
            <a:r>
              <a:rPr lang="en-US" sz="1800" dirty="0" smtClean="0">
                <a:solidFill>
                  <a:srgbClr val="FFFF00"/>
                </a:solidFill>
              </a:rPr>
              <a:t>Job seekers</a:t>
            </a:r>
          </a:p>
          <a:p>
            <a:pPr marL="914400" lvl="1" indent="-514350">
              <a:buFontTx/>
              <a:buAutoNum type="arabicPeriod"/>
            </a:pPr>
            <a:r>
              <a:rPr lang="en-US" sz="1800" dirty="0" smtClean="0">
                <a:solidFill>
                  <a:srgbClr val="FFFF00"/>
                </a:solidFill>
              </a:rPr>
              <a:t>Employers seeking employees</a:t>
            </a:r>
          </a:p>
          <a:p>
            <a:pPr marL="914400" lvl="1" indent="-514350">
              <a:buFontTx/>
              <a:buAutoNum type="arabicPeriod"/>
            </a:pPr>
            <a:r>
              <a:rPr lang="en-US" sz="1800" dirty="0" smtClean="0">
                <a:solidFill>
                  <a:srgbClr val="FFFF00"/>
                </a:solidFill>
              </a:rPr>
              <a:t>Classified ads</a:t>
            </a:r>
          </a:p>
          <a:p>
            <a:pPr marL="914400" lvl="1" indent="-514350">
              <a:buFontTx/>
              <a:buAutoNum type="arabicPeriod"/>
            </a:pPr>
            <a:r>
              <a:rPr lang="en-US" sz="1800" dirty="0" smtClean="0">
                <a:solidFill>
                  <a:srgbClr val="FFFF00"/>
                </a:solidFill>
              </a:rPr>
              <a:t>Job agencies</a:t>
            </a:r>
          </a:p>
          <a:p>
            <a:pPr marL="914400" lvl="1" indent="-514350">
              <a:buFontTx/>
              <a:buAutoNum type="arabicPeriod"/>
            </a:pPr>
            <a:r>
              <a:rPr lang="en-US" sz="1800" dirty="0" smtClean="0">
                <a:solidFill>
                  <a:srgbClr val="FFFF00"/>
                </a:solidFill>
              </a:rPr>
              <a:t>Government agencies and institutions</a:t>
            </a:r>
          </a:p>
          <a:p>
            <a:pPr marL="914400" lvl="1" indent="-514350"/>
            <a:r>
              <a:rPr lang="en-US" b="1" dirty="0" smtClean="0">
                <a:solidFill>
                  <a:schemeClr val="tx1"/>
                </a:solidFill>
              </a:rPr>
              <a:t>Online Job Markets on Social Networking</a:t>
            </a:r>
          </a:p>
          <a:p>
            <a:pPr marL="914400" lvl="1" indent="-514350"/>
            <a:r>
              <a:rPr lang="en-US" b="1" dirty="0" smtClean="0">
                <a:solidFill>
                  <a:schemeClr val="tx1"/>
                </a:solidFill>
              </a:rPr>
              <a:t>Global Online Portals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A5DF24F4-AC46-4337-BB07-47FF665C9EBA}" type="slidenum">
              <a:rPr lang="es-ES"/>
              <a:pPr/>
              <a:t>20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E152955B-ACF9-43BF-B602-8263CD6E8DC3}" type="slidenum">
              <a:rPr lang="es-ES"/>
              <a:pPr/>
              <a:t>21</a:t>
            </a:fld>
            <a:endParaRPr lang="es-ES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28588"/>
            <a:ext cx="709295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CC81C910-D845-48F7-B098-B0EB892FE860}" type="slidenum">
              <a:rPr lang="es-ES"/>
              <a:pPr/>
              <a:t>22</a:t>
            </a:fld>
            <a:endParaRPr lang="es-ES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250950"/>
            <a:ext cx="869632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smtClean="0">
                <a:ea typeface="+mj-ea"/>
                <a:cs typeface="+mj-cs"/>
              </a:rPr>
              <a:t>REAL ESTATE, INSURANCE, 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AND STOCK TRADING ONLINE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7086600" cy="5029200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en-US" b="1" dirty="0" smtClean="0">
                <a:solidFill>
                  <a:schemeClr val="tx1"/>
                </a:solidFill>
              </a:rPr>
              <a:t>REAL ESTATE ONLINE</a:t>
            </a:r>
          </a:p>
          <a:p>
            <a:pPr marL="914400" lvl="1" indent="-514350"/>
            <a:r>
              <a:rPr lang="en-US" b="1" dirty="0" err="1" smtClean="0">
                <a:solidFill>
                  <a:schemeClr val="tx1"/>
                </a:solidFill>
              </a:rPr>
              <a:t>Eg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</a:rPr>
              <a:t>Zillow</a:t>
            </a:r>
            <a:r>
              <a:rPr lang="en-US" b="1" dirty="0" smtClean="0">
                <a:solidFill>
                  <a:schemeClr val="tx1"/>
                </a:solidFill>
              </a:rPr>
              <a:t>, Craigslist, and Other Web 2.0 Real Estate Services.</a:t>
            </a:r>
          </a:p>
          <a:p>
            <a:pPr marL="514350" indent="-514350"/>
            <a:r>
              <a:rPr lang="en-US" b="1" dirty="0" smtClean="0">
                <a:solidFill>
                  <a:schemeClr val="tx1"/>
                </a:solidFill>
              </a:rPr>
              <a:t>INSURANCE ONLINE</a:t>
            </a:r>
          </a:p>
          <a:p>
            <a:pPr marL="514350" indent="-514350"/>
            <a:r>
              <a:rPr lang="en-US" b="1" dirty="0" smtClean="0">
                <a:solidFill>
                  <a:srgbClr val="FFFF00"/>
                </a:solidFill>
              </a:rPr>
              <a:t>ONLINE STOCK TRADING (benefits)</a:t>
            </a:r>
          </a:p>
          <a:p>
            <a:pPr marL="514350" indent="-514350"/>
            <a:r>
              <a:rPr lang="en-US" b="1" dirty="0" smtClean="0">
                <a:solidFill>
                  <a:srgbClr val="FFFF00"/>
                </a:solidFill>
              </a:rPr>
              <a:t>No busy telephone lines</a:t>
            </a:r>
          </a:p>
          <a:p>
            <a:pPr marL="514350" indent="-514350"/>
            <a:r>
              <a:rPr lang="en-US" b="1" dirty="0" smtClean="0">
                <a:solidFill>
                  <a:srgbClr val="FFFF00"/>
                </a:solidFill>
              </a:rPr>
              <a:t>Chance error small, because no oral communication.</a:t>
            </a:r>
          </a:p>
          <a:p>
            <a:pPr marL="514350" indent="-514350"/>
            <a:r>
              <a:rPr lang="en-US" b="1" dirty="0" smtClean="0">
                <a:solidFill>
                  <a:srgbClr val="FFFF00"/>
                </a:solidFill>
              </a:rPr>
              <a:t>Order any place , anytime</a:t>
            </a:r>
          </a:p>
          <a:p>
            <a:pPr marL="514350" indent="-514350"/>
            <a:r>
              <a:rPr lang="en-US" b="1" dirty="0" smtClean="0">
                <a:solidFill>
                  <a:srgbClr val="FFFF00"/>
                </a:solidFill>
              </a:rPr>
              <a:t>No biased broker to push sale.</a:t>
            </a:r>
          </a:p>
          <a:p>
            <a:pPr marL="514350" indent="-514350"/>
            <a:r>
              <a:rPr lang="en-US" b="1" dirty="0" smtClean="0">
                <a:solidFill>
                  <a:srgbClr val="FFFF00"/>
                </a:solidFill>
              </a:rPr>
              <a:t>Investor find a considerable amount of free research info.</a:t>
            </a:r>
          </a:p>
          <a:p>
            <a:pPr marL="914400" lvl="1" indent="-514350"/>
            <a:r>
              <a:rPr lang="en-US" sz="2000" b="1" dirty="0" smtClean="0">
                <a:solidFill>
                  <a:schemeClr val="tx1"/>
                </a:solidFill>
              </a:rPr>
              <a:t>The Risk of Trading in an Online Stock Account- Security (ID &amp; password) can have steal problem</a:t>
            </a:r>
            <a:r>
              <a:rPr lang="en-US" sz="2000" b="1" dirty="0" smtClean="0"/>
              <a:t>.</a:t>
            </a:r>
            <a:endParaRPr lang="en-US" sz="2000" dirty="0" smtClean="0"/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1C81E9EB-6F1B-465E-92C6-C7C07D6DA817}" type="slidenum">
              <a:rPr lang="es-ES"/>
              <a:pPr/>
              <a:t>23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D548C75B-C0C6-4968-832B-137F84A1B925}" type="slidenum">
              <a:rPr lang="es-ES"/>
              <a:pPr/>
              <a:t>24</a:t>
            </a:fld>
            <a:endParaRPr lang="es-ES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450850"/>
            <a:ext cx="86661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smtClean="0">
                <a:ea typeface="+mj-ea"/>
                <a:cs typeface="+mj-cs"/>
              </a:rPr>
              <a:t>BANKING AND 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PERSONAL FINANCE ONLINE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electronic (online) banking or 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	e-banking/</a:t>
            </a:r>
            <a:r>
              <a:rPr lang="en-US" b="1" dirty="0" err="1" smtClean="0">
                <a:solidFill>
                  <a:schemeClr val="tx1"/>
                </a:solidFill>
              </a:rPr>
              <a:t>cyberbanking</a:t>
            </a:r>
            <a:r>
              <a:rPr lang="en-US" b="1" dirty="0" smtClean="0">
                <a:solidFill>
                  <a:schemeClr val="tx1"/>
                </a:solidFill>
              </a:rPr>
              <a:t>/virtual banking/ home banking.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Various banking activities conducted from home or the road using an Internet connection</a:t>
            </a:r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322CE99A-1053-4F0F-81B2-BAF89612C4C0}" type="slidenum">
              <a:rPr lang="es-ES"/>
              <a:pPr/>
              <a:t>25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smtClean="0">
                <a:ea typeface="+mj-ea"/>
                <a:cs typeface="+mj-cs"/>
              </a:rPr>
              <a:t>BANKING AND 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PERSONAL FINANCE ONLINE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8534400" cy="4343400"/>
          </a:xfrm>
        </p:spPr>
        <p:txBody>
          <a:bodyPr/>
          <a:lstStyle/>
          <a:p>
            <a:pPr marL="514350" indent="-514350"/>
            <a:r>
              <a:rPr lang="en-US" b="1" dirty="0" smtClean="0">
                <a:solidFill>
                  <a:schemeClr val="tx1"/>
                </a:solidFill>
              </a:rPr>
              <a:t>HOME BANKING CAPABILITIES    (page 155): Quest May 2010</a:t>
            </a:r>
          </a:p>
          <a:p>
            <a:pPr marL="514350" indent="-514350"/>
            <a:r>
              <a:rPr lang="en-US" b="1" dirty="0" smtClean="0">
                <a:solidFill>
                  <a:schemeClr val="tx1"/>
                </a:solidFill>
              </a:rPr>
              <a:t>VIRTUAL BANKS- no physical location but only conduct online trancasction.eg: SFNB offer secure banking transaction on web. Mostly fail, more success when click mortar.</a:t>
            </a:r>
          </a:p>
          <a:p>
            <a:pPr marL="514350" indent="-514350"/>
            <a:r>
              <a:rPr lang="en-US" b="1" dirty="0" smtClean="0">
                <a:solidFill>
                  <a:schemeClr val="tx1"/>
                </a:solidFill>
              </a:rPr>
              <a:t>INTERNATIONAL AND MULTIPLE-CURRENCY BANKING.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tx1"/>
                </a:solidFill>
              </a:rPr>
              <a:t>  	-Some retail purchasing need international banking.eg when using the MasterCard can be anywhere. </a:t>
            </a:r>
            <a:r>
              <a:rPr lang="en-US" b="1" dirty="0" err="1" smtClean="0">
                <a:solidFill>
                  <a:schemeClr val="tx1"/>
                </a:solidFill>
              </a:rPr>
              <a:t>Eg</a:t>
            </a:r>
            <a:r>
              <a:rPr lang="en-US" b="1" dirty="0" smtClean="0">
                <a:solidFill>
                  <a:schemeClr val="tx1"/>
                </a:solidFill>
              </a:rPr>
              <a:t>: bank of America.</a:t>
            </a:r>
          </a:p>
        </p:txBody>
      </p:sp>
      <p:sp>
        <p:nvSpPr>
          <p:cNvPr id="5939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F8BD0813-4473-4A45-9CA5-D0AAA1755DEB}" type="slidenum">
              <a:rPr lang="es-ES"/>
              <a:pPr/>
              <a:t>26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7D8567FF-9518-4CB1-A357-195FDC09073E}" type="slidenum">
              <a:rPr lang="es-ES"/>
              <a:pPr/>
              <a:t>27</a:t>
            </a:fld>
            <a:endParaRPr lang="es-ES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600" y="214313"/>
            <a:ext cx="6197600" cy="61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smtClean="0">
                <a:ea typeface="+mj-ea"/>
                <a:cs typeface="+mj-cs"/>
              </a:rPr>
              <a:t>BANKING AND 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PERSONAL FINANCE ONLINE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8305800" cy="4343400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en-US" b="1" dirty="0" smtClean="0">
                <a:solidFill>
                  <a:schemeClr val="tx1"/>
                </a:solidFill>
              </a:rPr>
              <a:t>Online financial transaction: lower cost process, online more faster.</a:t>
            </a:r>
          </a:p>
          <a:p>
            <a:pPr marL="514350" indent="-514350"/>
            <a:r>
              <a:rPr lang="en-US" b="1" dirty="0" smtClean="0">
                <a:solidFill>
                  <a:schemeClr val="tx1"/>
                </a:solidFill>
              </a:rPr>
              <a:t>ONLINE FINANCIAL TRANSACTION IMPLEMENTATION ISSUES</a:t>
            </a:r>
          </a:p>
          <a:p>
            <a:pPr marL="914400" lvl="1" indent="-514350"/>
            <a:r>
              <a:rPr lang="en-US" sz="1700" b="1" dirty="0" smtClean="0">
                <a:solidFill>
                  <a:schemeClr val="tx1"/>
                </a:solidFill>
              </a:rPr>
              <a:t>Securing Financial Transactions: Bank provides security &amp; privacy to its customer. </a:t>
            </a:r>
          </a:p>
          <a:p>
            <a:pPr marL="914400" lvl="1" indent="-514350"/>
            <a:r>
              <a:rPr lang="en-US" sz="1700" b="1" dirty="0" smtClean="0">
                <a:solidFill>
                  <a:schemeClr val="tx1"/>
                </a:solidFill>
              </a:rPr>
              <a:t>Imaging Systems: Several financial institutions allow us to view image invoicing checks and others doc</a:t>
            </a:r>
          </a:p>
          <a:p>
            <a:pPr marL="914400" lvl="1" indent="-514350"/>
            <a:r>
              <a:rPr lang="en-US" sz="1700" b="1" dirty="0" smtClean="0">
                <a:solidFill>
                  <a:schemeClr val="tx1"/>
                </a:solidFill>
              </a:rPr>
              <a:t>Fees Online Versus Fees for Offline Services: Computer based, free services , some charges fees.</a:t>
            </a:r>
          </a:p>
          <a:p>
            <a:pPr marL="914400" lvl="1" indent="-514350"/>
            <a:r>
              <a:rPr lang="en-US" sz="1700" b="1" dirty="0" smtClean="0">
                <a:solidFill>
                  <a:schemeClr val="tx1"/>
                </a:solidFill>
              </a:rPr>
              <a:t>Risks.: esp. international banking. Risk of hackers getting acct.</a:t>
            </a:r>
          </a:p>
          <a:p>
            <a:pPr marL="514350" indent="-514350"/>
            <a:r>
              <a:rPr lang="en-US" b="1" dirty="0" smtClean="0">
                <a:solidFill>
                  <a:schemeClr val="tx1"/>
                </a:solidFill>
              </a:rPr>
              <a:t>ONLINE BILLING AND BILL PAYING</a:t>
            </a:r>
          </a:p>
          <a:p>
            <a:pPr marL="914400" lvl="1" indent="-514350"/>
            <a:r>
              <a:rPr lang="en-US" b="1" dirty="0" smtClean="0">
                <a:solidFill>
                  <a:schemeClr val="tx1"/>
                </a:solidFill>
              </a:rPr>
              <a:t>Taxes</a:t>
            </a:r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10ADC141-53E6-4B47-BABB-83750FE13628}" type="slidenum">
              <a:rPr lang="es-ES"/>
              <a:pPr/>
              <a:t>28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563" b="6250"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419600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Describe electronic retailing (e-tailing) and its characteristics.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Define and describe the primary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1"/>
                </a:solidFill>
              </a:rPr>
              <a:t>	e-tailing business models.</a:t>
            </a:r>
          </a:p>
          <a:p>
            <a:pPr marL="514350" indent="-514350">
              <a:buFontTx/>
              <a:buAutoNum type="arabicPeriod" startAt="3"/>
            </a:pPr>
            <a:r>
              <a:rPr lang="en-US" dirty="0" smtClean="0">
                <a:solidFill>
                  <a:schemeClr val="tx1"/>
                </a:solidFill>
              </a:rPr>
              <a:t>Describe how online travel and tourism services operate and their impact on the industry.</a:t>
            </a:r>
          </a:p>
          <a:p>
            <a:pPr marL="514350" indent="-514350">
              <a:buFontTx/>
              <a:buAutoNum type="arabicPeriod" startAt="3"/>
            </a:pPr>
            <a:r>
              <a:rPr lang="en-US" dirty="0" smtClean="0">
                <a:solidFill>
                  <a:schemeClr val="tx1"/>
                </a:solidFill>
              </a:rPr>
              <a:t>Discuss the online employment market, including its participants, benefits, and limitations.</a:t>
            </a:r>
          </a:p>
          <a:p>
            <a:pPr marL="514350" indent="-514350">
              <a:buFontTx/>
              <a:buAutoNum type="arabicPeriod" startAt="3"/>
            </a:pPr>
            <a:r>
              <a:rPr lang="en-US" dirty="0" smtClean="0">
                <a:solidFill>
                  <a:schemeClr val="tx1"/>
                </a:solidFill>
              </a:rPr>
              <a:t>Describe online real estate services.</a:t>
            </a:r>
          </a:p>
          <a:p>
            <a:pPr marL="514350" indent="-514350">
              <a:buFontTx/>
              <a:buAutoNum type="arabicPeriod" startAt="3"/>
            </a:pPr>
            <a:r>
              <a:rPr lang="en-US" dirty="0" smtClean="0">
                <a:solidFill>
                  <a:schemeClr val="tx1"/>
                </a:solidFill>
              </a:rPr>
              <a:t>Discuss online stock-trading  services.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260350"/>
            <a:ext cx="8970962" cy="720725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dirty="0" smtClean="0">
                <a:ea typeface="+mj-ea"/>
                <a:cs typeface="+mj-cs"/>
              </a:rPr>
              <a:t>ON-DEMAND DELIVERY OF PRODUCTS,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DIGITAL ITEMS, ENTERTAINMENT, AND GAMING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b="1" dirty="0" smtClean="0">
                <a:solidFill>
                  <a:schemeClr val="tx1"/>
                </a:solidFill>
              </a:rPr>
              <a:t>ON-DEMAND DELIVERY OF PRODUCTS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e-grocer</a:t>
            </a:r>
          </a:p>
          <a:p>
            <a:pPr lvl="1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A grocer that takes orders online and provides deliveries on a daily or other regular schedule or within a very short period of time.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on-demand delivery service</a:t>
            </a:r>
          </a:p>
          <a:p>
            <a:pPr lvl="1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Express delivery made fairly quickly after an online order is received.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655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6303D39E-C833-41B2-9383-3E51AA697C56}" type="slidenum">
              <a:rPr lang="es-ES"/>
              <a:pPr/>
              <a:t>30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C71B2A80-9969-4BD3-85C6-34882BEAB1B8}" type="slidenum">
              <a:rPr lang="es-ES"/>
              <a:pPr/>
              <a:t>31</a:t>
            </a:fld>
            <a:endParaRPr lang="es-ES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2222500"/>
            <a:ext cx="88280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260350"/>
            <a:ext cx="8970962" cy="720725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dirty="0" smtClean="0">
                <a:ea typeface="+mj-ea"/>
                <a:cs typeface="+mj-cs"/>
              </a:rPr>
              <a:t>ON-DEMAND DELIVERY OF PRODUCTS,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DIGITAL ITEMS, ENTERTAINMENT, AND GAMING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b="1" dirty="0" smtClean="0">
                <a:solidFill>
                  <a:schemeClr val="tx1"/>
                </a:solidFill>
              </a:rPr>
              <a:t>ONLINE ENTERTAINMENT</a:t>
            </a:r>
          </a:p>
          <a:p>
            <a:pPr marL="914400" lvl="1" indent="-514350"/>
            <a:r>
              <a:rPr lang="en-US" b="1" dirty="0" smtClean="0">
                <a:solidFill>
                  <a:schemeClr val="tx1"/>
                </a:solidFill>
              </a:rPr>
              <a:t>Adult Entertainment</a:t>
            </a:r>
          </a:p>
          <a:p>
            <a:pPr marL="914400" lvl="1" indent="-514350"/>
            <a:r>
              <a:rPr lang="en-US" b="1" dirty="0" smtClean="0">
                <a:solidFill>
                  <a:schemeClr val="tx1"/>
                </a:solidFill>
              </a:rPr>
              <a:t>Internet Gaming</a:t>
            </a:r>
          </a:p>
          <a:p>
            <a:pPr marL="914400" lvl="1" indent="-514350"/>
            <a:r>
              <a:rPr lang="en-US" b="1" dirty="0" smtClean="0">
                <a:solidFill>
                  <a:schemeClr val="tx1"/>
                </a:solidFill>
              </a:rPr>
              <a:t>Online Dating Services</a:t>
            </a:r>
          </a:p>
          <a:p>
            <a:pPr marL="914400" lvl="1" indent="-514350"/>
            <a:endParaRPr lang="en-US" b="1" dirty="0" smtClean="0"/>
          </a:p>
        </p:txBody>
      </p:sp>
      <p:sp>
        <p:nvSpPr>
          <p:cNvPr id="696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450D839D-CCA4-48F9-BF05-EDB89EF435A7}" type="slidenum">
              <a:rPr lang="es-ES"/>
              <a:pPr/>
              <a:t>32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716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D1B05389-CB1E-4DEE-B737-64917A449504}" type="slidenum">
              <a:rPr lang="es-ES"/>
              <a:pPr/>
              <a:t>33</a:t>
            </a:fld>
            <a:endParaRPr lang="es-ES"/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803400"/>
            <a:ext cx="8731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260350"/>
            <a:ext cx="8970962" cy="720725"/>
          </a:xfrm>
        </p:spPr>
        <p:txBody>
          <a:bodyPr rtlCol="0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800" smtClean="0">
                <a:ea typeface="+mj-ea"/>
                <a:cs typeface="+mj-cs"/>
              </a:rPr>
              <a:t>ONLINE PURCHASE-DECISION AIDS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shopping portals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Gateways to e-storefronts and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e-malls; may be comprehensive or niche oriented.</a:t>
            </a:r>
          </a:p>
        </p:txBody>
      </p:sp>
      <p:sp>
        <p:nvSpPr>
          <p:cNvPr id="737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645C4C61-3078-46D3-9278-5036C41E510A}" type="slidenum">
              <a:rPr lang="es-ES"/>
              <a:pPr/>
              <a:t>34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260350"/>
            <a:ext cx="8970962" cy="720725"/>
          </a:xfrm>
        </p:spPr>
        <p:txBody>
          <a:bodyPr rtlCol="0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800" smtClean="0">
                <a:ea typeface="+mj-ea"/>
                <a:cs typeface="+mj-cs"/>
              </a:rPr>
              <a:t>ONLINE PURCHASE-DECISION AIDS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990600"/>
            <a:ext cx="66294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shopping robots (shopping agents or </a:t>
            </a:r>
            <a:r>
              <a:rPr lang="en-US" b="1" dirty="0" err="1" smtClean="0">
                <a:solidFill>
                  <a:schemeClr val="tx1"/>
                </a:solidFill>
              </a:rPr>
              <a:t>shopbots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Tools that scout the Web on behalf of consumers who specify search criteria.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tx1"/>
                </a:solidFill>
              </a:rPr>
              <a:t>''Spy'' Services: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Notify the finding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Monitor new info , special sales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Stock updates ending time of auction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Sending email for special sales.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tx1"/>
                </a:solidFill>
              </a:rPr>
              <a:t>Wireless Shopping Comparisons (using cell phones , anytime &amp; anywhere enable to compare prices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b="1" dirty="0" smtClean="0"/>
          </a:p>
        </p:txBody>
      </p:sp>
      <p:sp>
        <p:nvSpPr>
          <p:cNvPr id="757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F15F11A1-5D2A-49B2-9756-ECFEFE84CDEF}" type="slidenum">
              <a:rPr lang="es-ES"/>
              <a:pPr/>
              <a:t>35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260350"/>
            <a:ext cx="8970962" cy="720725"/>
          </a:xfrm>
        </p:spPr>
        <p:txBody>
          <a:bodyPr rtlCol="0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800" smtClean="0">
                <a:ea typeface="+mj-ea"/>
                <a:cs typeface="+mj-cs"/>
              </a:rPr>
              <a:t>ONLINE PURCHASE-DECISION AIDS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066800"/>
            <a:ext cx="5791200" cy="4876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b="1" dirty="0" smtClean="0">
                <a:solidFill>
                  <a:schemeClr val="tx1"/>
                </a:solidFill>
              </a:rPr>
              <a:t>BUSINESS RATINGS SITES</a:t>
            </a:r>
          </a:p>
          <a:p>
            <a:pPr marL="514350" indent="-514350"/>
            <a:r>
              <a:rPr lang="en-US" b="1" dirty="0" smtClean="0">
                <a:solidFill>
                  <a:schemeClr val="tx1"/>
                </a:solidFill>
              </a:rPr>
              <a:t>TRUST VERIFICATION SITE</a:t>
            </a:r>
          </a:p>
          <a:p>
            <a:pPr marL="514350" lvl="2" indent="-514350"/>
            <a:r>
              <a:rPr lang="en-GB" dirty="0" smtClean="0">
                <a:solidFill>
                  <a:schemeClr val="tx1"/>
                </a:solidFill>
              </a:rPr>
              <a:t>To remember the key issues of trust in electronic payments ,the acronyms  TRUSTe.com</a:t>
            </a:r>
            <a:endParaRPr lang="en-US" b="1" dirty="0" smtClean="0">
              <a:solidFill>
                <a:schemeClr val="tx1"/>
              </a:solidFill>
            </a:endParaRPr>
          </a:p>
          <a:p>
            <a:pPr marL="914400" lvl="1" indent="-514350"/>
            <a:r>
              <a:rPr lang="en-US" b="1" dirty="0" smtClean="0">
                <a:solidFill>
                  <a:schemeClr val="tx1"/>
                </a:solidFill>
              </a:rPr>
              <a:t>Recommendations from Other Shoppers and Friends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referral economy</a:t>
            </a:r>
          </a:p>
          <a:p>
            <a:pPr lvl="2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The effect upon sales of consumers receiving a referral or recommendation from other consumers.</a:t>
            </a:r>
          </a:p>
          <a:p>
            <a:pPr lvl="2">
              <a:buFontTx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en-US" b="1" dirty="0" smtClean="0">
                <a:solidFill>
                  <a:schemeClr val="tx1"/>
                </a:solidFill>
              </a:rPr>
              <a:t>OTHER SHOPPING TOOLS</a:t>
            </a:r>
          </a:p>
        </p:txBody>
      </p:sp>
      <p:sp>
        <p:nvSpPr>
          <p:cNvPr id="778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C91942E4-9A37-4342-AE7F-6B9296A15FF8}" type="slidenum">
              <a:rPr lang="es-ES"/>
              <a:pPr/>
              <a:t>36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260350"/>
            <a:ext cx="8970962" cy="720725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smtClean="0">
                <a:ea typeface="+mj-ea"/>
                <a:cs typeface="+mj-cs"/>
              </a:rPr>
              <a:t>ISSUES IN E-TAILING 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AND LESSONS LEARNED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disintermediation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The removal of organizations or business process layers responsible for certain intermediary steps in a given supply chain.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reintermediation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The process whereby intermediaries (either new ones or those that had been </a:t>
            </a:r>
            <a:r>
              <a:rPr lang="en-US" dirty="0" err="1" smtClean="0">
                <a:solidFill>
                  <a:schemeClr val="tx1"/>
                </a:solidFill>
              </a:rPr>
              <a:t>disintermediated</a:t>
            </a:r>
            <a:r>
              <a:rPr lang="en-US" dirty="0" smtClean="0">
                <a:solidFill>
                  <a:schemeClr val="tx1"/>
                </a:solidFill>
              </a:rPr>
              <a:t>) take on new intermediary roles.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35C02978-229B-45F4-B031-C43891B6F5FC}" type="slidenum">
              <a:rPr lang="es-ES"/>
              <a:pPr/>
              <a:t>38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819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385FA88B-1F2C-4021-9A76-EA6B5E37DCE3}" type="slidenum">
              <a:rPr lang="es-ES"/>
              <a:pPr/>
              <a:t>39</a:t>
            </a:fld>
            <a:endParaRPr lang="es-ES"/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38" y="234950"/>
            <a:ext cx="8001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839200" cy="4191000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eriod" startAt="7"/>
            </a:pPr>
            <a:r>
              <a:rPr lang="en-US" dirty="0" smtClean="0">
                <a:solidFill>
                  <a:schemeClr val="tx1"/>
                </a:solidFill>
              </a:rPr>
              <a:t>Discuss </a:t>
            </a:r>
            <a:r>
              <a:rPr lang="en-US" dirty="0" err="1" smtClean="0">
                <a:solidFill>
                  <a:schemeClr val="tx1"/>
                </a:solidFill>
              </a:rPr>
              <a:t>cyberbanking</a:t>
            </a:r>
            <a:r>
              <a:rPr lang="en-US" dirty="0" smtClean="0">
                <a:solidFill>
                  <a:schemeClr val="tx1"/>
                </a:solidFill>
              </a:rPr>
              <a:t> and online personal finance.</a:t>
            </a:r>
          </a:p>
          <a:p>
            <a:pPr marL="514350" indent="-514350">
              <a:buFontTx/>
              <a:buAutoNum type="arabicPeriod" startAt="7"/>
            </a:pPr>
            <a:r>
              <a:rPr lang="en-US" dirty="0" smtClean="0">
                <a:solidFill>
                  <a:schemeClr val="tx1"/>
                </a:solidFill>
              </a:rPr>
              <a:t>Describe on-demand delivery of groceries and similar products/services.</a:t>
            </a:r>
          </a:p>
          <a:p>
            <a:pPr marL="514350" indent="-514350">
              <a:buFontTx/>
              <a:buAutoNum type="arabicPeriod" startAt="7"/>
            </a:pPr>
            <a:r>
              <a:rPr lang="en-US" dirty="0" smtClean="0">
                <a:solidFill>
                  <a:schemeClr val="tx1"/>
                </a:solidFill>
              </a:rPr>
              <a:t>Describe the delivery of digital products and online entertainment.</a:t>
            </a:r>
          </a:p>
          <a:p>
            <a:pPr marL="514350" indent="-514350">
              <a:buFontTx/>
              <a:buAutoNum type="arabicPeriod" startAt="7"/>
            </a:pPr>
            <a:r>
              <a:rPr lang="en-US" dirty="0" smtClean="0">
                <a:solidFill>
                  <a:schemeClr val="tx1"/>
                </a:solidFill>
              </a:rPr>
              <a:t>Discuss various online consumer aids, including comparison-shopping aids.</a:t>
            </a:r>
          </a:p>
          <a:p>
            <a:pPr marL="514350" indent="-514350">
              <a:buFontTx/>
              <a:buAutoNum type="arabicPeriod" startAt="7"/>
            </a:pPr>
            <a:r>
              <a:rPr lang="en-US" dirty="0" smtClean="0">
                <a:solidFill>
                  <a:schemeClr val="tx1"/>
                </a:solidFill>
              </a:rPr>
              <a:t>Describe disintermediation and other B2C strategic issues.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260350"/>
            <a:ext cx="8970962" cy="720725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smtClean="0">
                <a:ea typeface="+mj-ea"/>
                <a:cs typeface="+mj-cs"/>
              </a:rPr>
              <a:t>ISSUES IN E-TAILING 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AND LESSONS LEARNED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channel conflict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Situation in which an online marketing channel upsets the traditional channels due to real or perceived damage from competition.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DETERMINING THE RIGHT PRICE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PRODUCT AND SERVICE CUSTOMIZATION AND PERSONALIZATION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FRAUD AND OTHER ILLEGAL ACTIVITIES</a:t>
            </a:r>
          </a:p>
          <a:p>
            <a:endParaRPr lang="en-US" b="1" dirty="0" smtClean="0"/>
          </a:p>
        </p:txBody>
      </p:sp>
      <p:sp>
        <p:nvSpPr>
          <p:cNvPr id="839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AD04AEF0-1273-457C-81D8-9F9AE493687C}" type="slidenum">
              <a:rPr lang="es-ES"/>
              <a:pPr/>
              <a:t>40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260350"/>
            <a:ext cx="8970962" cy="720725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smtClean="0">
                <a:ea typeface="+mj-ea"/>
                <a:cs typeface="+mj-cs"/>
              </a:rPr>
              <a:t>ISSUES IN E-TAILING 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AND LESSONS LEARNED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b="1" dirty="0" smtClean="0">
                <a:solidFill>
                  <a:schemeClr val="tx1"/>
                </a:solidFill>
              </a:rPr>
              <a:t>LESSONS LEARNED FROM FAILURES AND LACK OF SUCCESS</a:t>
            </a:r>
          </a:p>
          <a:p>
            <a:pPr marL="914400" lvl="1" indent="-514350"/>
            <a:r>
              <a:rPr lang="en-US" dirty="0" smtClean="0">
                <a:solidFill>
                  <a:schemeClr val="tx1"/>
                </a:solidFill>
              </a:rPr>
              <a:t>Speak with one voice</a:t>
            </a:r>
          </a:p>
          <a:p>
            <a:pPr marL="914400" lvl="1" indent="-514350"/>
            <a:r>
              <a:rPr lang="en-US" dirty="0" smtClean="0">
                <a:solidFill>
                  <a:schemeClr val="tx1"/>
                </a:solidFill>
              </a:rPr>
              <a:t>Leverage the multi-channels</a:t>
            </a:r>
          </a:p>
          <a:p>
            <a:pPr marL="914400" lvl="1" indent="-514350"/>
            <a:r>
              <a:rPr lang="en-US" dirty="0" smtClean="0">
                <a:solidFill>
                  <a:schemeClr val="tx1"/>
                </a:solidFill>
              </a:rPr>
              <a:t>Empower the customer</a:t>
            </a:r>
          </a:p>
        </p:txBody>
      </p:sp>
      <p:sp>
        <p:nvSpPr>
          <p:cNvPr id="8602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BEB08B20-5134-4CDE-BB0E-C8E457A2826D}" type="slidenum">
              <a:rPr lang="es-ES"/>
              <a:pPr/>
              <a:t>41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 List 5 e-tailing models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 Three services online of travel and tourism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Who are the parties use the internet job market?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4. What is viral marketing?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 Four revenue model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 Five area support in framework e-commerce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Three functions of markets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260350"/>
            <a:ext cx="8970962" cy="720725"/>
          </a:xfrm>
        </p:spPr>
        <p:txBody>
          <a:bodyPr rtlCol="0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smtClean="0">
                <a:ea typeface="+mj-ea"/>
                <a:cs typeface="+mj-cs"/>
              </a:rPr>
              <a:t>MANAGERIAL ISSUES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Tx/>
              <a:buAutoNum type="arabicPeriod"/>
            </a:pPr>
            <a:r>
              <a:rPr lang="en-US" dirty="0" smtClean="0"/>
              <a:t>What are the limitations of </a:t>
            </a:r>
          </a:p>
          <a:p>
            <a:pPr marL="514350" indent="-514350">
              <a:buFontTx/>
              <a:buNone/>
            </a:pPr>
            <a:r>
              <a:rPr lang="en-US" dirty="0" smtClean="0"/>
              <a:t>	e-tailing?</a:t>
            </a:r>
          </a:p>
          <a:p>
            <a:pPr marL="514350" indent="-514350">
              <a:buFontTx/>
              <a:buAutoNum type="arabicPeriod" startAt="2"/>
            </a:pPr>
            <a:r>
              <a:rPr lang="en-US" dirty="0" smtClean="0"/>
              <a:t>How should we introduce wireless shopping?</a:t>
            </a:r>
          </a:p>
          <a:p>
            <a:pPr marL="514350" indent="-514350">
              <a:buFontTx/>
              <a:buAutoNum type="arabicPeriod" startAt="2"/>
            </a:pPr>
            <a:r>
              <a:rPr lang="en-US" dirty="0" smtClean="0"/>
              <a:t>Do we have ethics and privacy guidelines?</a:t>
            </a:r>
          </a:p>
          <a:p>
            <a:pPr marL="514350" indent="-514350">
              <a:buFontTx/>
              <a:buAutoNum type="arabicPeriod" startAt="2"/>
            </a:pPr>
            <a:r>
              <a:rPr lang="en-US" dirty="0" smtClean="0"/>
              <a:t>How will intermediaries act in cyberspace?</a:t>
            </a:r>
          </a:p>
          <a:p>
            <a:pPr marL="514350" indent="-514350">
              <a:buFontTx/>
              <a:buAutoNum type="arabicPeriod" startAt="2"/>
            </a:pPr>
            <a:r>
              <a:rPr lang="en-US" dirty="0" smtClean="0"/>
              <a:t>Should we try to capitalize on social networks?</a:t>
            </a:r>
          </a:p>
          <a:p>
            <a:pPr marL="514350" indent="-514350"/>
            <a:endParaRPr lang="en-US" b="1" dirty="0" smtClean="0"/>
          </a:p>
        </p:txBody>
      </p:sp>
      <p:sp>
        <p:nvSpPr>
          <p:cNvPr id="8806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96B52F39-E9DA-47BB-8C2E-781B6EA83BD2}" type="slidenum">
              <a:rPr lang="es-ES"/>
              <a:pPr/>
              <a:t>44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smtClean="0">
                <a:ea typeface="+mj-ea"/>
                <a:cs typeface="+mj-cs"/>
              </a:rPr>
              <a:t>INTERNET MARKETING 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AND ELECTRONIC RETAILING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electronic retailing (e-tailing)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Retailing conducted online, over the Internet.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e-</a:t>
            </a:r>
            <a:r>
              <a:rPr lang="en-US" b="1" dirty="0" err="1" smtClean="0">
                <a:solidFill>
                  <a:srgbClr val="FFFF00"/>
                </a:solidFill>
              </a:rPr>
              <a:t>tailers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Retailers who sell over the Internet.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e-tailing conduct catalogs –easier for a manufacture to sell directly and cut cost for intermediary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       Retailers</a:t>
            </a:r>
            <a:r>
              <a:rPr lang="en-US" dirty="0" smtClean="0">
                <a:solidFill>
                  <a:schemeClr val="tx1"/>
                </a:solidFill>
              </a:rPr>
              <a:t>: sales intermediary , operates between manufactures and customers 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FA172FCB-D80E-4628-8A77-7EE368DE5C69}" type="slidenum">
              <a:rPr lang="es-ES"/>
              <a:pPr/>
              <a:t>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68BFB67D-282C-4D2C-B9D4-8BE47003FBB7}" type="slidenum">
              <a:rPr lang="es-ES"/>
              <a:pPr/>
              <a:t>6</a:t>
            </a:fld>
            <a:endParaRPr lang="es-ES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FC4D21FB-F9B5-4451-B681-ED31B4F260E4}" type="slidenum">
              <a:rPr lang="es-ES"/>
              <a:pPr/>
              <a:t>7</a:t>
            </a:fld>
            <a:endParaRPr lang="es-ES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04800"/>
            <a:ext cx="9143999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smtClean="0">
                <a:ea typeface="+mj-ea"/>
                <a:cs typeface="+mj-cs"/>
              </a:rPr>
              <a:t>INTERNET MARKETING 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AND ELECTRONIC RETAILING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620000" cy="38862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considered commerce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	Conducting e-commerce where the online channel of a business is integrated with the physical retail business as opposed to being a separate channel.</a:t>
            </a: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90909912-C71E-4CC8-AA0E-29EDE371E061}" type="slidenum">
              <a:rPr lang="es-ES"/>
              <a:pPr/>
              <a:t>8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smtClean="0">
                <a:ea typeface="+mj-ea"/>
                <a:cs typeface="+mj-cs"/>
              </a:rPr>
              <a:t>INTERNET MARKETING 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AND ELECTRONIC RETAILING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229600" cy="4525962"/>
          </a:xfrm>
        </p:spPr>
        <p:txBody>
          <a:bodyPr>
            <a:normAutofit/>
          </a:bodyPr>
          <a:lstStyle/>
          <a:p>
            <a:pPr marL="514350" indent="-514350"/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CHARACTERISTICS AND ADVANTAGES OF SUCCESSFUL E-TAILING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AvantGarde" pitchFamily="34" charset="0"/>
              </a:rPr>
              <a:t>Sound business thinking, visionary leadership, thorough competitive analysis and financial analysis, and the articulation of a well-thought-out EC strategy are essential.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AvantGarde" pitchFamily="34" charset="0"/>
              </a:rPr>
              <a:t>Ensure appropriate infrastructure, particularly a stable and scalable technology infrastructure to support the online and physical aspects of EC business operations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lvl="1"/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Page 136  </a:t>
            </a:r>
            <a:r>
              <a:rPr lang="en-US" sz="2400" b="1" dirty="0" smtClean="0">
                <a:solidFill>
                  <a:srgbClr val="FFFF00"/>
                </a:solidFill>
              </a:rPr>
              <a:t>(Retailing versus E-Tailing)</a:t>
            </a: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r>
              <a:rPr lang="en-US"/>
              <a:t>Copyright © 2011 Pearson Education, Inc. Publishing as Prentice Hall</a:t>
            </a:r>
            <a:endParaRPr lang="es-E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es-ES"/>
              <a:t>3-</a:t>
            </a:r>
            <a:fld id="{4344071F-F2F0-4977-808B-F629DA375ABD}" type="slidenum">
              <a:rPr lang="es-ES"/>
              <a:pPr/>
              <a:t>9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light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Firelight</Template>
  <TotalTime>150</TotalTime>
  <Words>1256</Words>
  <Application>Microsoft Office PowerPoint</Application>
  <PresentationFormat>On-screen Show (4:3)</PresentationFormat>
  <Paragraphs>286</Paragraphs>
  <Slides>45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Firelight</vt:lpstr>
      <vt:lpstr>Chapter 4</vt:lpstr>
      <vt:lpstr>Topic:</vt:lpstr>
      <vt:lpstr>Learning Objectives</vt:lpstr>
      <vt:lpstr>Learning Objectives</vt:lpstr>
      <vt:lpstr>INTERNET MARKETING  AND ELECTRONIC RETAILING</vt:lpstr>
      <vt:lpstr>Slide 6</vt:lpstr>
      <vt:lpstr>Slide 7</vt:lpstr>
      <vt:lpstr>INTERNET MARKETING  AND ELECTRONIC RETAILING</vt:lpstr>
      <vt:lpstr>INTERNET MARKETING  AND ELECTRONIC RETAILING</vt:lpstr>
      <vt:lpstr>E-TAILING BUSINESS MODELS</vt:lpstr>
      <vt:lpstr>E-TAILING BUSINESS MODELS</vt:lpstr>
      <vt:lpstr>Direct marketing by mail orders</vt:lpstr>
      <vt:lpstr>Direct marketing by Manufactures</vt:lpstr>
      <vt:lpstr>Click mortar retailers</vt:lpstr>
      <vt:lpstr>E-TAILING BUSINESS MODELS</vt:lpstr>
      <vt:lpstr>E-TAILING BUSINESS MODELS</vt:lpstr>
      <vt:lpstr>TRAVEL AND TOURISM (HOSPITALITY) SERVICES ONLINE</vt:lpstr>
      <vt:lpstr>TRAVEL AND TOURISM (HOSPITALITY) SERVICES ONLINE</vt:lpstr>
      <vt:lpstr>Slide 19</vt:lpstr>
      <vt:lpstr>EMPLOYMENT PLACEMENT  AND THE JOB MARKET ONLINE</vt:lpstr>
      <vt:lpstr>Slide 21</vt:lpstr>
      <vt:lpstr>Slide 22</vt:lpstr>
      <vt:lpstr>REAL ESTATE, INSURANCE,  AND STOCK TRADING ONLINE</vt:lpstr>
      <vt:lpstr>Slide 24</vt:lpstr>
      <vt:lpstr>BANKING AND  PERSONAL FINANCE ONLINE</vt:lpstr>
      <vt:lpstr>BANKING AND  PERSONAL FINANCE ONLINE</vt:lpstr>
      <vt:lpstr>Slide 27</vt:lpstr>
      <vt:lpstr>BANKING AND  PERSONAL FINANCE ONLINE</vt:lpstr>
      <vt:lpstr>Slide 29</vt:lpstr>
      <vt:lpstr>ON-DEMAND DELIVERY OF PRODUCTS,  DIGITAL ITEMS, ENTERTAINMENT, AND GAMING</vt:lpstr>
      <vt:lpstr>Slide 31</vt:lpstr>
      <vt:lpstr>ON-DEMAND DELIVERY OF PRODUCTS,  DIGITAL ITEMS, ENTERTAINMENT, AND GAMING</vt:lpstr>
      <vt:lpstr>Slide 33</vt:lpstr>
      <vt:lpstr>ONLINE PURCHASE-DECISION AIDS</vt:lpstr>
      <vt:lpstr>ONLINE PURCHASE-DECISION AIDS</vt:lpstr>
      <vt:lpstr>ONLINE PURCHASE-DECISION AIDS</vt:lpstr>
      <vt:lpstr>Slide 37</vt:lpstr>
      <vt:lpstr>ISSUES IN E-TAILING  AND LESSONS LEARNED</vt:lpstr>
      <vt:lpstr>Slide 39</vt:lpstr>
      <vt:lpstr>ISSUES IN E-TAILING  AND LESSONS LEARNED</vt:lpstr>
      <vt:lpstr>ISSUES IN E-TAILING  AND LESSONS LEARNED</vt:lpstr>
      <vt:lpstr>Revision</vt:lpstr>
      <vt:lpstr>Revision 2</vt:lpstr>
      <vt:lpstr>MANAGERIAL ISSUES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 </dc:creator>
  <cp:lastModifiedBy> </cp:lastModifiedBy>
  <cp:revision>14</cp:revision>
  <dcterms:created xsi:type="dcterms:W3CDTF">2011-07-25T04:28:45Z</dcterms:created>
  <dcterms:modified xsi:type="dcterms:W3CDTF">2011-08-07T00:29:50Z</dcterms:modified>
</cp:coreProperties>
</file>