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94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C6BBB-FE68-46E9-B836-9CF47B1C697C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AC561-0522-47FD-BE65-3C7CDDFC874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447FAC-BB13-4DEC-8349-EE1AB198221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CB17CA4-1FA9-42AE-A16B-C2621018812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96F146-E696-4D0A-B18D-F1606104EA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BA633D-4A7D-4B06-996D-D45D33573F5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F5E880-C53A-4D50-8A2B-CFBB3043334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31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F57400-1330-48EB-BC8A-6ACA45A30DC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012747-4694-4C76-8AFE-F4B28A52DD1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33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23E2B85-A061-44B6-9E3B-B25D30FC7A9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31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2E2C1A-9F18-4B94-A7D7-631EA7C2A8A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523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FD158FA-A4AF-46BC-9E03-4AEFE31FB11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80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972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23DB96-ED40-4DC8-A1D6-A7B18F041DC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082AB5E-3D7D-4EE9-8511-ED240A65BBC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3964EA-0751-44E8-BA97-48488D97858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6C6285-FD54-483E-80B2-4A8B886DF58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AB48B4F-5E31-4955-8EE8-DA2232DB335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D826369-811D-4A10-AACC-9AB22513E2E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B7C19D-7536-44AB-8E70-AA38E6D19F8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17680D-5BA9-4C91-BDD6-8408B1E95A1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A17CC0-586A-4EC6-A68B-E1963F4A203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BDE69F-F9A2-4CE1-B4E7-796581D7C04A}" type="datetimeFigureOut">
              <a:rPr lang="en-US" smtClean="0"/>
              <a:t>7/18/2011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1E0A76-D281-43B9-ADAF-BBA6F0C6082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tx1"/>
                </a:solidFill>
              </a:rPr>
              <a:t>E-Commerce Market Mechanisms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tx1"/>
                </a:solidFill>
              </a:rPr>
              <a:t>Chapter 3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50392" lvl="1" indent="-457200">
              <a:buAutoNum type="arabicPeriod" startAt="5"/>
              <a:defRPr/>
            </a:pPr>
            <a:r>
              <a:rPr lang="en-US" b="1" dirty="0" smtClean="0">
                <a:solidFill>
                  <a:srgbClr val="C00000"/>
                </a:solidFill>
              </a:rPr>
              <a:t>Back end </a:t>
            </a:r>
            <a:r>
              <a:rPr lang="en-US" dirty="0" smtClean="0"/>
              <a:t>: </a:t>
            </a:r>
            <a:r>
              <a:rPr lang="en-US" dirty="0" smtClean="0"/>
              <a:t>The activities that support online order fulfillment, inventory management, purchasing from suppliers, payment processing, packaging, and </a:t>
            </a:r>
            <a:r>
              <a:rPr lang="en-US" dirty="0" smtClean="0"/>
              <a:t>delivery.</a:t>
            </a:r>
          </a:p>
          <a:p>
            <a:pPr marL="850392" lvl="1" indent="-457200">
              <a:buAutoNum type="arabicPeriod" startAt="5"/>
              <a:defRPr/>
            </a:pPr>
            <a:r>
              <a:rPr lang="en-US" b="1" dirty="0" smtClean="0">
                <a:solidFill>
                  <a:srgbClr val="C00000"/>
                </a:solidFill>
              </a:rPr>
              <a:t>Intermediary</a:t>
            </a:r>
            <a:r>
              <a:rPr lang="en-US" dirty="0" smtClean="0"/>
              <a:t> : </a:t>
            </a:r>
            <a:r>
              <a:rPr lang="en-US" dirty="0" smtClean="0"/>
              <a:t>A third party that operates between sellers and </a:t>
            </a:r>
            <a:r>
              <a:rPr lang="en-US" dirty="0" smtClean="0"/>
              <a:t>buyers</a:t>
            </a:r>
            <a:endParaRPr lang="en-US" dirty="0" smtClean="0"/>
          </a:p>
          <a:p>
            <a:pPr marL="1547813" lvl="1" indent="-692150">
              <a:buNone/>
              <a:defRPr/>
            </a:pPr>
            <a:r>
              <a:rPr lang="en-US" dirty="0" smtClean="0"/>
              <a:t>         Disintermediation: Elimination of intermediaries  between sellers and buyers</a:t>
            </a:r>
          </a:p>
          <a:p>
            <a:pPr marL="1608138" lvl="1" indent="-1216025">
              <a:buNone/>
              <a:defRPr/>
            </a:pPr>
            <a:r>
              <a:rPr lang="en-US" dirty="0" smtClean="0"/>
              <a:t> </a:t>
            </a:r>
            <a:r>
              <a:rPr lang="en-US" dirty="0" smtClean="0"/>
              <a:t>              </a:t>
            </a:r>
            <a:r>
              <a:rPr lang="en-US" dirty="0" err="1" smtClean="0"/>
              <a:t>Reintermediation</a:t>
            </a:r>
            <a:r>
              <a:rPr lang="en-US" dirty="0" smtClean="0"/>
              <a:t> : Newcomers take on new   intermediary  role</a:t>
            </a:r>
            <a:endParaRPr lang="en-US" dirty="0" smtClean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E-marketplace Components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10800000">
            <a:off x="1143000" y="37338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609600" y="42672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1143000" y="45720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876300" y="50673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143000" y="53340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e- marketplaces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Private </a:t>
            </a:r>
            <a:r>
              <a:rPr lang="en-US" dirty="0" smtClean="0"/>
              <a:t>E-Marketplaces : Owned &amp; operated by a single company/owned by an individual organization.</a:t>
            </a:r>
            <a:endParaRPr lang="en-US" dirty="0" smtClean="0"/>
          </a:p>
          <a:p>
            <a:pPr lvl="2"/>
            <a:r>
              <a:rPr lang="en-US" b="1" dirty="0" smtClean="0"/>
              <a:t>sell-side e-marketplace</a:t>
            </a:r>
          </a:p>
          <a:p>
            <a:pPr lvl="2">
              <a:buNone/>
            </a:pPr>
            <a:r>
              <a:rPr lang="en-US" dirty="0" smtClean="0"/>
              <a:t>	A private e-marketplace in which one company sells either standard and/or customized products to qualified </a:t>
            </a:r>
            <a:r>
              <a:rPr lang="en-US" dirty="0" smtClean="0"/>
              <a:t>companies</a:t>
            </a:r>
          </a:p>
          <a:p>
            <a:pPr lvl="2">
              <a:buNone/>
            </a:pPr>
            <a:r>
              <a:rPr lang="en-US" dirty="0" smtClean="0">
                <a:solidFill>
                  <a:srgbClr val="C00000"/>
                </a:solidFill>
              </a:rPr>
              <a:t>(One to Many)</a:t>
            </a:r>
            <a:endParaRPr lang="en-US" dirty="0" smtClean="0">
              <a:solidFill>
                <a:srgbClr val="C00000"/>
              </a:solidFill>
            </a:endParaRPr>
          </a:p>
          <a:p>
            <a:pPr lvl="2"/>
            <a:r>
              <a:rPr lang="en-US" b="1" dirty="0" smtClean="0"/>
              <a:t>buy-side e-marketplace</a:t>
            </a:r>
          </a:p>
          <a:p>
            <a:pPr lvl="2">
              <a:buNone/>
            </a:pPr>
            <a:r>
              <a:rPr lang="en-US" dirty="0" smtClean="0"/>
              <a:t>	A private e-marketplace in which one company makes purchases from invited </a:t>
            </a:r>
            <a:r>
              <a:rPr lang="en-US" dirty="0" smtClean="0"/>
              <a:t>suppliers </a:t>
            </a:r>
            <a:r>
              <a:rPr lang="en-US" dirty="0" smtClean="0">
                <a:solidFill>
                  <a:srgbClr val="C00000"/>
                </a:solidFill>
              </a:rPr>
              <a:t>(Many to one)</a:t>
            </a:r>
            <a:endParaRPr lang="en-US" dirty="0" smtClean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Public </a:t>
            </a:r>
            <a:r>
              <a:rPr lang="en-US" dirty="0" smtClean="0"/>
              <a:t>E-Marketplaces : Owned by 3</a:t>
            </a:r>
            <a:r>
              <a:rPr lang="en-US" baseline="30000" dirty="0" smtClean="0"/>
              <a:t>rd</a:t>
            </a:r>
            <a:r>
              <a:rPr lang="en-US" dirty="0" smtClean="0"/>
              <a:t> party (not a seller/buyer). </a:t>
            </a:r>
            <a:r>
              <a:rPr lang="en-US" dirty="0" err="1" smtClean="0"/>
              <a:t>eg</a:t>
            </a:r>
            <a:r>
              <a:rPr lang="en-US" dirty="0" smtClean="0"/>
              <a:t>:  stock exchanges </a:t>
            </a:r>
            <a:r>
              <a:rPr lang="en-US" dirty="0" smtClean="0">
                <a:solidFill>
                  <a:srgbClr val="C00000"/>
                </a:solidFill>
              </a:rPr>
              <a:t>(Many to many)</a:t>
            </a:r>
            <a:endParaRPr lang="en-US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Customer Interaction Mechanisms: Storefronts, Malls, and Portals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storefront</a:t>
            </a:r>
          </a:p>
          <a:p>
            <a:pPr>
              <a:buNone/>
            </a:pPr>
            <a:r>
              <a:rPr lang="en-US" dirty="0" smtClean="0"/>
              <a:t>	A single company’s Web site where products or services are sold</a:t>
            </a:r>
          </a:p>
          <a:p>
            <a:r>
              <a:rPr lang="en-US" b="1" dirty="0" smtClean="0"/>
              <a:t>e-mall (online mall)</a:t>
            </a:r>
          </a:p>
          <a:p>
            <a:pPr>
              <a:buNone/>
            </a:pPr>
            <a:r>
              <a:rPr lang="en-US" dirty="0" smtClean="0"/>
              <a:t>	An online shopping center where many online stores are located</a:t>
            </a:r>
          </a:p>
          <a:p>
            <a:r>
              <a:rPr lang="en-US" b="1" dirty="0" smtClean="0"/>
              <a:t>TYPES OF STORES AND MALLS</a:t>
            </a:r>
          </a:p>
          <a:p>
            <a:r>
              <a:rPr lang="en-US" b="1" dirty="0" smtClean="0"/>
              <a:t>-</a:t>
            </a:r>
            <a:r>
              <a:rPr lang="en-US" dirty="0" smtClean="0">
                <a:solidFill>
                  <a:srgbClr val="C00000"/>
                </a:solidFill>
              </a:rPr>
              <a:t>General stores/malls </a:t>
            </a:r>
            <a:r>
              <a:rPr lang="en-US" sz="2200" dirty="0" smtClean="0"/>
              <a:t>(large, sell kinds o product)</a:t>
            </a:r>
          </a:p>
          <a:p>
            <a:r>
              <a:rPr lang="en-US" b="1" dirty="0" smtClean="0"/>
              <a:t>-</a:t>
            </a:r>
            <a:r>
              <a:rPr lang="en-US" dirty="0" smtClean="0">
                <a:solidFill>
                  <a:srgbClr val="C00000"/>
                </a:solidFill>
              </a:rPr>
              <a:t>Specialized stores/malls </a:t>
            </a:r>
            <a:r>
              <a:rPr lang="en-US" sz="2200" dirty="0" smtClean="0"/>
              <a:t>(few kinds product)</a:t>
            </a:r>
          </a:p>
          <a:p>
            <a:r>
              <a:rPr lang="en-US" dirty="0" smtClean="0"/>
              <a:t>-</a:t>
            </a:r>
            <a:r>
              <a:rPr lang="en-US" dirty="0" smtClean="0">
                <a:solidFill>
                  <a:srgbClr val="C00000"/>
                </a:solidFill>
              </a:rPr>
              <a:t>Regional versus global stores </a:t>
            </a:r>
            <a:r>
              <a:rPr lang="en-US" sz="2200" dirty="0" smtClean="0"/>
              <a:t>(e-grocer , heavy furniture, serve customer nearby)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Pure play online and click mortar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Customer Interaction Mechanisms: Storefronts, Malls, and Portals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Web portal : </a:t>
            </a:r>
          </a:p>
          <a:p>
            <a:pPr>
              <a:buNone/>
            </a:pPr>
            <a:r>
              <a:rPr lang="en-US" dirty="0" smtClean="0"/>
              <a:t>    A </a:t>
            </a:r>
            <a:r>
              <a:rPr lang="en-US" dirty="0" smtClean="0"/>
              <a:t>single point of access, through a Web browser, to critical business information located inside and outside (via Internet) of an </a:t>
            </a:r>
            <a:r>
              <a:rPr lang="en-US" dirty="0" smtClean="0"/>
              <a:t>organization.</a:t>
            </a:r>
            <a:endParaRPr lang="en-US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Types of Portals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C00000"/>
                </a:solidFill>
              </a:rPr>
              <a:t>Commercial (public) portal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C00000"/>
                </a:solidFill>
              </a:rPr>
              <a:t>Corporate portals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C00000"/>
                </a:solidFill>
              </a:rPr>
              <a:t>Publishing portals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C00000"/>
                </a:solidFill>
              </a:rPr>
              <a:t>Personal portals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C00000"/>
                </a:solidFill>
              </a:rPr>
              <a:t>mobile portal</a:t>
            </a:r>
          </a:p>
          <a:p>
            <a:pPr lvl="1"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	A portal accessible via a mobile device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b="1" dirty="0" smtClean="0">
                <a:solidFill>
                  <a:srgbClr val="C00000"/>
                </a:solidFill>
              </a:rPr>
              <a:t>voice portal</a:t>
            </a:r>
          </a:p>
          <a:p>
            <a:pPr lvl="1">
              <a:buNone/>
              <a:defRPr/>
            </a:pPr>
            <a:r>
              <a:rPr lang="en-US" dirty="0" smtClean="0">
                <a:solidFill>
                  <a:srgbClr val="C00000"/>
                </a:solidFill>
              </a:rPr>
              <a:t>	A portal accessed by telephone or cell phone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>
                <a:solidFill>
                  <a:srgbClr val="C00000"/>
                </a:solidFill>
              </a:rPr>
              <a:t>Knowledge portals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THE ROLES AND VALUE OF INTERMEDIARIES IN E-MARKETPLACES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b="1" dirty="0" err="1" smtClean="0"/>
              <a:t>infomediaries</a:t>
            </a:r>
            <a:endParaRPr lang="en-US" b="1" dirty="0" smtClean="0"/>
          </a:p>
          <a:p>
            <a:pPr lvl="1">
              <a:buNone/>
              <a:defRPr/>
            </a:pPr>
            <a:r>
              <a:rPr lang="en-US" dirty="0" smtClean="0"/>
              <a:t>	Electronic intermediaries that provide and/or control information flow in cyberspace, often aggregating information and selling it to others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b="1" dirty="0" smtClean="0"/>
              <a:t>e-distributor</a:t>
            </a:r>
          </a:p>
          <a:p>
            <a:pPr lvl="1">
              <a:buNone/>
              <a:defRPr/>
            </a:pPr>
            <a:r>
              <a:rPr lang="en-US" dirty="0" smtClean="0"/>
              <a:t>	An e-commerce intermediary that connects manufacturers with business buyers (customers) by aggregating the catalogs of many manufacturers in one place—the intermediary’s Web site</a:t>
            </a:r>
            <a:endParaRPr lang="en-US" b="1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Electronic Catalogs, </a:t>
            </a:r>
            <a:br>
              <a:rPr lang="en-US" dirty="0" smtClean="0"/>
            </a:br>
            <a:r>
              <a:rPr lang="en-US" dirty="0" smtClean="0"/>
              <a:t>Search Engines, and Shopping Carts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electronic catalogs (e-catalogs)</a:t>
            </a:r>
          </a:p>
          <a:p>
            <a:pPr>
              <a:buNone/>
              <a:defRPr/>
            </a:pPr>
            <a:r>
              <a:rPr lang="en-US" dirty="0" smtClean="0"/>
              <a:t>	The presentation of product information in an electronic form; the backbone of most e-selling sites</a:t>
            </a:r>
          </a:p>
          <a:p>
            <a:pPr marL="971550" lvl="1" indent="-457200">
              <a:buFont typeface="Arial" pitchFamily="34" charset="0"/>
              <a:buChar char="–"/>
              <a:defRPr/>
            </a:pPr>
            <a:r>
              <a:rPr lang="fr-FR" dirty="0" smtClean="0"/>
              <a:t>Online </a:t>
            </a:r>
            <a:r>
              <a:rPr lang="fr-FR" dirty="0" err="1" smtClean="0"/>
              <a:t>Catalogs</a:t>
            </a:r>
            <a:r>
              <a:rPr lang="fr-FR" dirty="0" smtClean="0"/>
              <a:t> Versus </a:t>
            </a:r>
            <a:r>
              <a:rPr lang="fr-FR" dirty="0" err="1" smtClean="0"/>
              <a:t>Paper</a:t>
            </a:r>
            <a:r>
              <a:rPr lang="fr-FR" dirty="0" smtClean="0"/>
              <a:t> </a:t>
            </a:r>
            <a:r>
              <a:rPr lang="fr-FR" dirty="0" err="1" smtClean="0"/>
              <a:t>Catalogs</a:t>
            </a:r>
            <a:endParaRPr lang="fr-FR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EC SEARCH ACTIVITIES, TYPES, AND ENGINES</a:t>
            </a:r>
          </a:p>
          <a:p>
            <a:pPr lvl="1">
              <a:buFont typeface="Arial" pitchFamily="34" charset="0"/>
              <a:buChar char="–"/>
              <a:defRPr/>
            </a:pPr>
            <a:r>
              <a:rPr lang="en-US" dirty="0" smtClean="0"/>
              <a:t>Types of EC Searches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dirty="0" smtClean="0"/>
              <a:t>Internet/Web Search</a:t>
            </a:r>
          </a:p>
          <a:p>
            <a:pPr lvl="2">
              <a:buFont typeface="Arial" pitchFamily="34" charset="0"/>
              <a:buChar char="•"/>
              <a:defRPr/>
            </a:pPr>
            <a:r>
              <a:rPr lang="en-US" b="1" dirty="0" smtClean="0"/>
              <a:t>enterprise search</a:t>
            </a:r>
          </a:p>
          <a:p>
            <a:pPr lvl="2">
              <a:buNone/>
              <a:defRPr/>
            </a:pPr>
            <a:r>
              <a:rPr lang="en-US" dirty="0" smtClean="0"/>
              <a:t>	The practice of identifying and enabling specific content across the enterprise to be indexed, searched, and displayed to authorized users</a:t>
            </a:r>
            <a:endParaRPr lang="fr-F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en-US" b="1" dirty="0" smtClean="0"/>
              <a:t>desktop search</a:t>
            </a:r>
          </a:p>
          <a:p>
            <a:pPr lvl="2">
              <a:buNone/>
            </a:pPr>
            <a:r>
              <a:rPr lang="en-US" dirty="0" smtClean="0"/>
              <a:t>	Search tools that search the contents of a user’s or organization’s computer files, rather than searching the Internet. The emphasis is on finding all the information that is available on the user’s PC, including Web browser histories, e-mail archives, and word-processed  documents, as well as in all internal files and databases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Electronic Catalogs, </a:t>
            </a:r>
            <a:br>
              <a:rPr lang="en-US" dirty="0" smtClean="0"/>
            </a:br>
            <a:r>
              <a:rPr lang="en-US" dirty="0" smtClean="0"/>
              <a:t>Search Engines, and Shopping Carts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search engine</a:t>
            </a:r>
          </a:p>
          <a:p>
            <a:pPr>
              <a:buNone/>
            </a:pPr>
            <a:r>
              <a:rPr lang="en-US" dirty="0" smtClean="0"/>
              <a:t>	A computer program that can access  databases of Internet resources, search for specific information or keywords, and report the results</a:t>
            </a:r>
          </a:p>
          <a:p>
            <a:pPr lvl="1"/>
            <a:r>
              <a:rPr lang="en-US" dirty="0" smtClean="0"/>
              <a:t>Software (Intelligent) </a:t>
            </a:r>
            <a:r>
              <a:rPr lang="en-US" dirty="0" smtClean="0"/>
              <a:t>Agents- search and match 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			                       -monitor web movement, 					-interpreting info</a:t>
            </a:r>
            <a:endParaRPr lang="en-US" dirty="0" smtClean="0"/>
          </a:p>
          <a:p>
            <a:pPr lvl="1"/>
            <a:r>
              <a:rPr lang="en-US" dirty="0" smtClean="0"/>
              <a:t>Voice-Powered </a:t>
            </a:r>
            <a:r>
              <a:rPr lang="en-US" dirty="0" smtClean="0"/>
              <a:t>Search- using cell phone.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8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Electronic Catalogs, </a:t>
            </a:r>
            <a:b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Search Engines, and Shopping Carts</a:t>
            </a:r>
            <a:endParaRPr kumimoji="0" lang="en-US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Electronic shopping cart: </a:t>
            </a:r>
            <a:r>
              <a:rPr lang="en-US" sz="4000" dirty="0" smtClean="0">
                <a:solidFill>
                  <a:srgbClr val="C00000"/>
                </a:solidFill>
              </a:rPr>
              <a:t>can review what have been selected</a:t>
            </a:r>
            <a:endParaRPr lang="en-US" sz="40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1826" t="4521" b="5208"/>
          <a:stretch>
            <a:fillRect/>
          </a:stretch>
        </p:blipFill>
        <p:spPr bwMode="auto">
          <a:xfrm>
            <a:off x="106404" y="1447800"/>
            <a:ext cx="9037596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 rot="16200000" flipH="1">
            <a:off x="5334000" y="685800"/>
            <a:ext cx="2057400" cy="1905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Auctions, Bartering, </a:t>
            </a:r>
            <a:br>
              <a:rPr lang="en-US" dirty="0" smtClean="0"/>
            </a:br>
            <a:r>
              <a:rPr lang="en-US" dirty="0" smtClean="0"/>
              <a:t>and Negotiating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auction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competitive process in which a seller solicits consecutive bids from buyers (forward auctions) or a buyer solicits bids from sellers (backward auctions). Prices are determined dynamically by the bids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electronic auctions (e-auctions)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Auctions conducted online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Innovative Auctions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B3F3025B-D4D0-42BD-804F-340214DF71C6}" type="slidenum">
              <a:rPr lang="es-ES"/>
              <a:pPr>
                <a:defRPr/>
              </a:pPr>
              <a:t>19</a:t>
            </a:fld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1"/>
                </a:solidFill>
              </a:rPr>
              <a:t>Describe the major electronic commerce (EC) activities and processes and the mechanisms that support them.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1"/>
                </a:solidFill>
              </a:rPr>
              <a:t>Define e-marketplaces and list their components.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1"/>
                </a:solidFill>
              </a:rPr>
              <a:t>List the major types of e-marketplaces and describe their features.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1"/>
                </a:solidFill>
              </a:rPr>
              <a:t>Describe electronic catalogs, search engines, and shopping carts.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>
                <a:solidFill>
                  <a:schemeClr val="tx1"/>
                </a:solidFill>
              </a:rPr>
              <a:t>Describe the major types of auctions and list their characteristics.</a:t>
            </a:r>
            <a:endParaRPr lang="es-E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Auctions, Bartering, </a:t>
            </a:r>
            <a:br>
              <a:rPr lang="en-US" dirty="0" smtClean="0"/>
            </a:br>
            <a:r>
              <a:rPr lang="en-US" dirty="0" smtClean="0"/>
              <a:t>and Negotiating Online</a:t>
            </a:r>
            <a:endParaRPr lang="en-US" dirty="0"/>
          </a:p>
        </p:txBody>
      </p:sp>
      <p:sp>
        <p:nvSpPr>
          <p:cNvPr id="2355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dynamic pricing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/>
              <a:t>	Prices that change based on supply and demand relationships at any given time</a:t>
            </a:r>
          </a:p>
          <a:p>
            <a:pPr lvl="1" eaLnBrk="1" hangingPunct="1"/>
            <a:r>
              <a:rPr lang="en-US" dirty="0" smtClean="0"/>
              <a:t>One Buyer, One Seller</a:t>
            </a:r>
          </a:p>
          <a:p>
            <a:pPr lvl="1" eaLnBrk="1" hangingPunct="1"/>
            <a:r>
              <a:rPr lang="en-US" dirty="0" smtClean="0"/>
              <a:t>One Seller, Many Potential Buyers</a:t>
            </a:r>
          </a:p>
          <a:p>
            <a:pPr lvl="2" eaLnBrk="1" hangingPunct="1"/>
            <a:r>
              <a:rPr lang="en-US" b="1" dirty="0" smtClean="0"/>
              <a:t>forward </a:t>
            </a:r>
            <a:r>
              <a:rPr lang="en-US" b="1" dirty="0" smtClean="0"/>
              <a:t>auction ( </a:t>
            </a:r>
            <a:r>
              <a:rPr lang="en-US" b="1" dirty="0" smtClean="0">
                <a:solidFill>
                  <a:srgbClr val="C00000"/>
                </a:solidFill>
                <a:latin typeface="+mj-lt"/>
              </a:rPr>
              <a:t>1 seller, many buyers</a:t>
            </a:r>
            <a:r>
              <a:rPr lang="en-US" b="1" dirty="0" smtClean="0"/>
              <a:t>)</a:t>
            </a:r>
            <a:endParaRPr lang="en-US" b="1" dirty="0" smtClean="0"/>
          </a:p>
          <a:p>
            <a:pPr lvl="2" eaLnBrk="1" hangingPunct="1">
              <a:buFont typeface="Arial" charset="0"/>
              <a:buNone/>
            </a:pPr>
            <a:r>
              <a:rPr lang="en-US" dirty="0" smtClean="0"/>
              <a:t>	An auction in which a seller entertains bids from buyers. Bidders increase price sequentially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B8826EEA-22C5-411A-8274-2854F665DEB1}" type="slidenum">
              <a:rPr lang="es-ES"/>
              <a:pPr>
                <a:defRPr/>
              </a:pPr>
              <a:t>20</a:t>
            </a:fld>
            <a:endParaRPr lang="es-E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Auctions, Bartering, </a:t>
            </a:r>
            <a:br>
              <a:rPr lang="en-US" dirty="0" smtClean="0"/>
            </a:br>
            <a:r>
              <a:rPr lang="en-US" dirty="0" smtClean="0"/>
              <a:t>and Negotiating Online</a:t>
            </a:r>
            <a:endParaRPr lang="en-US" dirty="0"/>
          </a:p>
        </p:txBody>
      </p:sp>
      <p:sp>
        <p:nvSpPr>
          <p:cNvPr id="2458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eaLnBrk="1" hangingPunct="1"/>
            <a:r>
              <a:rPr lang="en-US" b="1" dirty="0" smtClean="0"/>
              <a:t>reverse auction (bidding or tendering system)</a:t>
            </a:r>
          </a:p>
          <a:p>
            <a:pPr lvl="2" eaLnBrk="1" hangingPunct="1">
              <a:buFont typeface="Arial" charset="0"/>
              <a:buNone/>
            </a:pPr>
            <a:r>
              <a:rPr lang="en-US" dirty="0" smtClean="0"/>
              <a:t>	Auction in which the </a:t>
            </a:r>
            <a:r>
              <a:rPr lang="en-US" dirty="0" smtClean="0">
                <a:solidFill>
                  <a:srgbClr val="C00000"/>
                </a:solidFill>
              </a:rPr>
              <a:t>buyer places an item for bid </a:t>
            </a:r>
            <a:r>
              <a:rPr lang="en-US" dirty="0" smtClean="0"/>
              <a:t>(tender) on a request for quote (RFQ) system, potential suppliers bid on the job, with the price reducing sequentially, and the lowest bid wins; primarily a B2B or G2B </a:t>
            </a:r>
            <a:r>
              <a:rPr lang="en-US" dirty="0" smtClean="0"/>
              <a:t>mechanism </a:t>
            </a:r>
            <a:r>
              <a:rPr lang="en-US" dirty="0" smtClean="0">
                <a:solidFill>
                  <a:srgbClr val="C00000"/>
                </a:solidFill>
                <a:latin typeface="+mj-lt"/>
              </a:rPr>
              <a:t>(1 buyer, many potential sellers)</a:t>
            </a:r>
            <a:endParaRPr lang="en-US" dirty="0" smtClean="0">
              <a:solidFill>
                <a:srgbClr val="C00000"/>
              </a:solidFill>
              <a:latin typeface="+mj-lt"/>
            </a:endParaRPr>
          </a:p>
          <a:p>
            <a:pPr lvl="2" eaLnBrk="1" hangingPunct="1"/>
            <a:r>
              <a:rPr lang="en-US" b="1" dirty="0" smtClean="0"/>
              <a:t>“name-your-own-price” model</a:t>
            </a:r>
          </a:p>
          <a:p>
            <a:pPr lvl="2" eaLnBrk="1" hangingPunct="1">
              <a:buFont typeface="Arial" charset="0"/>
              <a:buNone/>
            </a:pPr>
            <a:r>
              <a:rPr lang="en-US" dirty="0" smtClean="0"/>
              <a:t>	Auction model in which a would-be </a:t>
            </a:r>
            <a:r>
              <a:rPr lang="en-US" dirty="0" smtClean="0">
                <a:solidFill>
                  <a:srgbClr val="C00000"/>
                </a:solidFill>
              </a:rPr>
              <a:t>buyer specifies the price </a:t>
            </a:r>
            <a:r>
              <a:rPr lang="en-US" dirty="0" smtClean="0"/>
              <a:t>(and other terms) he or she is willing to pay to any willing and able seller. It is a C2B model that was pioneered by Priceline.com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0D88463F-D24D-4FC5-A7F8-71240E008976}" type="slidenum">
              <a:rPr lang="es-ES"/>
              <a:pPr>
                <a:defRPr/>
              </a:pPr>
              <a:t>21</a:t>
            </a:fld>
            <a:endParaRPr lang="es-E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2-</a:t>
            </a:r>
            <a:fld id="{E702CED8-55BA-4A97-B69D-7871705C733C}" type="slidenum">
              <a:rPr lang="es-ES"/>
              <a:pPr>
                <a:defRPr/>
              </a:pPr>
              <a:t>22</a:t>
            </a:fld>
            <a:endParaRPr lang="es-ES" dirty="0"/>
          </a:p>
        </p:txBody>
      </p:sp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5" y="741363"/>
            <a:ext cx="8272463" cy="5072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Auctions, Bartering, </a:t>
            </a:r>
            <a:br>
              <a:rPr lang="en-US" dirty="0" smtClean="0"/>
            </a:br>
            <a:r>
              <a:rPr lang="en-US" dirty="0" smtClean="0"/>
              <a:t>and Negotiating Online</a:t>
            </a:r>
            <a:endParaRPr lang="en-US" dirty="0"/>
          </a:p>
        </p:txBody>
      </p:sp>
      <p:sp>
        <p:nvSpPr>
          <p:cNvPr id="2662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Many Sellers, Many Buyers</a:t>
            </a:r>
          </a:p>
          <a:p>
            <a:pPr lvl="2" eaLnBrk="1" hangingPunct="1"/>
            <a:r>
              <a:rPr lang="en-US" b="1" dirty="0" smtClean="0"/>
              <a:t>double auction</a:t>
            </a:r>
          </a:p>
          <a:p>
            <a:pPr lvl="2" eaLnBrk="1" hangingPunct="1">
              <a:buFont typeface="Arial" charset="0"/>
              <a:buNone/>
            </a:pPr>
            <a:r>
              <a:rPr lang="en-US" dirty="0" smtClean="0"/>
              <a:t>	An auction in which </a:t>
            </a:r>
            <a:r>
              <a:rPr lang="en-US" dirty="0" smtClean="0">
                <a:solidFill>
                  <a:srgbClr val="C00000"/>
                </a:solidFill>
              </a:rPr>
              <a:t>multiple buyers </a:t>
            </a:r>
            <a:r>
              <a:rPr lang="en-US" dirty="0" smtClean="0"/>
              <a:t>and their bidding prices are matched with </a:t>
            </a:r>
            <a:r>
              <a:rPr lang="en-US" dirty="0" smtClean="0">
                <a:solidFill>
                  <a:srgbClr val="C00000"/>
                </a:solidFill>
              </a:rPr>
              <a:t>multiple sellers </a:t>
            </a:r>
            <a:r>
              <a:rPr lang="en-US" dirty="0" smtClean="0"/>
              <a:t>and their asking prices, considering the quantities on both sides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45E55A42-1B12-4C19-910E-040D8203927A}" type="slidenum">
              <a:rPr lang="es-ES"/>
              <a:pPr>
                <a:defRPr/>
              </a:pPr>
              <a:t>23</a:t>
            </a:fld>
            <a:endParaRPr lang="es-ES"/>
          </a:p>
        </p:txBody>
      </p:sp>
      <p:sp>
        <p:nvSpPr>
          <p:cNvPr id="7" name="Footer Placeholder 6"/>
          <p:cNvSpPr txBox="1">
            <a:spLocks noGrp="1"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t>Copyright © 2009 Pearson Education, Inc. Publishing as Prentice Hall</a:t>
            </a:r>
            <a:endParaRPr lang="es-E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3" y="668338"/>
            <a:ext cx="8955087" cy="557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2-</a:t>
            </a:r>
            <a:fld id="{0377EAE9-3B45-4F44-BBAC-454D45AF06CF}" type="slidenum">
              <a:rPr lang="es-ES"/>
              <a:pPr>
                <a:defRPr/>
              </a:pPr>
              <a:t>24</a:t>
            </a:fld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Auctions, Bartering, </a:t>
            </a:r>
            <a:br>
              <a:rPr lang="en-US" dirty="0" smtClean="0"/>
            </a:br>
            <a:r>
              <a:rPr lang="en-US" dirty="0" smtClean="0"/>
              <a:t>and Negotiating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Limitations of E-Auctions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Minimal Security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Possibility of Fraud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Limited Participation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Impacts of Auctions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Auctions as a Coordination Mechanism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Auctions as a Social Mechanism to Determine a Price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Auctions as a Highly Visible Distribution Mechanism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Auctions as an EC Component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Auctions for Profit for Individuals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ED2BA653-B34A-4FC1-85FC-06E2210777D5}" type="slidenum">
              <a:rPr lang="es-ES"/>
              <a:pPr>
                <a:defRPr/>
              </a:pPr>
              <a:t>25</a:t>
            </a:fld>
            <a:endParaRPr lang="es-E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Auctions, Bartering, </a:t>
            </a:r>
            <a:br>
              <a:rPr lang="en-US" dirty="0" smtClean="0"/>
            </a:br>
            <a:r>
              <a:rPr lang="en-US" dirty="0" smtClean="0"/>
              <a:t>and Negotiating Online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ONLINE BARTERING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bartering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</a:t>
            </a:r>
            <a:r>
              <a:rPr lang="en-US" i="1" dirty="0" smtClean="0"/>
              <a:t>exchange of goods </a:t>
            </a:r>
            <a:r>
              <a:rPr lang="en-US" dirty="0" smtClean="0"/>
              <a:t>and services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e-bartering (electronic bartering)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Bartering conducted online, usually in a bartering exchange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bartering exchange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marketplace in which an intermediary arranges barter transactions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ONLINE NEGOTIATING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5049D2F9-917E-48C6-84FF-7162DFF3EA00}" type="slidenum">
              <a:rPr lang="es-ES"/>
              <a:pPr>
                <a:defRPr/>
              </a:pPr>
              <a:t>26</a:t>
            </a:fld>
            <a:endParaRPr lang="es-E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Web 2.0 Tools and Services: </a:t>
            </a:r>
            <a:br>
              <a:rPr lang="en-US" dirty="0" smtClean="0"/>
            </a:br>
            <a:r>
              <a:rPr lang="en-US" dirty="0" smtClean="0"/>
              <a:t>From Blogs to Wikis</a:t>
            </a:r>
            <a:endParaRPr lang="en-US" dirty="0"/>
          </a:p>
        </p:txBody>
      </p:sp>
      <p:sp>
        <p:nvSpPr>
          <p:cNvPr id="3072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BLOGGING (WEBLOGGING)</a:t>
            </a:r>
          </a:p>
          <a:p>
            <a:pPr lvl="1" eaLnBrk="1" hangingPunct="1"/>
            <a:r>
              <a:rPr lang="en-US" b="1" dirty="0" smtClean="0"/>
              <a:t>blog</a:t>
            </a:r>
          </a:p>
          <a:p>
            <a:pPr lvl="1" eaLnBrk="1" hangingPunct="1">
              <a:buFont typeface="Arial" charset="0"/>
              <a:buNone/>
            </a:pPr>
            <a:r>
              <a:rPr lang="en-US" dirty="0" smtClean="0"/>
              <a:t>	A personal Web site that is open to the public to read and to interact with; dedicated to specific topics or issues</a:t>
            </a:r>
          </a:p>
          <a:p>
            <a:pPr lvl="1" eaLnBrk="1" hangingPunct="1"/>
            <a:r>
              <a:rPr lang="en-US" b="1" dirty="0" err="1" smtClean="0"/>
              <a:t>vlog</a:t>
            </a:r>
            <a:r>
              <a:rPr lang="en-US" b="1" dirty="0" smtClean="0"/>
              <a:t> (or video blog)</a:t>
            </a:r>
          </a:p>
          <a:p>
            <a:pPr lvl="1" eaLnBrk="1" hangingPunct="1">
              <a:buFont typeface="Arial" charset="0"/>
              <a:buNone/>
            </a:pPr>
            <a:r>
              <a:rPr lang="en-US" dirty="0" smtClean="0"/>
              <a:t>	A blog with video content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2196C182-D67D-4A48-BED8-6CB58653E632}" type="slidenum">
              <a:rPr lang="es-ES"/>
              <a:pPr>
                <a:defRPr/>
              </a:pPr>
              <a:t>27</a:t>
            </a:fld>
            <a:endParaRPr lang="es-E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Web 2.0 Tools and Services: </a:t>
            </a:r>
            <a:br>
              <a:rPr lang="en-US" dirty="0" smtClean="0"/>
            </a:br>
            <a:r>
              <a:rPr lang="en-US" dirty="0" smtClean="0"/>
              <a:t>From Blogs to Wikis</a:t>
            </a:r>
            <a:endParaRPr lang="en-US" dirty="0"/>
          </a:p>
        </p:txBody>
      </p:sp>
      <p:sp>
        <p:nvSpPr>
          <p:cNvPr id="317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b="1" smtClean="0"/>
              <a:t>micro-blogging</a:t>
            </a:r>
          </a:p>
          <a:p>
            <a:pPr lvl="1" eaLnBrk="1" hangingPunct="1">
              <a:buFont typeface="Arial" charset="0"/>
              <a:buNone/>
            </a:pPr>
            <a:r>
              <a:rPr lang="en-US" smtClean="0"/>
              <a:t>	A form of blogging that allows users to write messages (usually up to 140 characters) and publish them, either to be viewed by anyone or by a restricted group that can be chosen by the user. These messages can be submitted by a variety of means, including text messaging, instant messaging, e-mail, MP3, or just on the Web</a:t>
            </a:r>
          </a:p>
          <a:p>
            <a:pPr lvl="1" eaLnBrk="1" hangingPunct="1"/>
            <a:endParaRPr lang="en-US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59D12BE9-58A7-4222-94BC-4FE0BBA42949}" type="slidenum">
              <a:rPr lang="es-ES"/>
              <a:pPr>
                <a:defRPr/>
              </a:pPr>
              <a:t>28</a:t>
            </a:fld>
            <a:endParaRPr lang="es-E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Web 2.0 Tools and Services: </a:t>
            </a:r>
            <a:br>
              <a:rPr lang="en-US" dirty="0" smtClean="0"/>
            </a:br>
            <a:r>
              <a:rPr lang="en-US" dirty="0" smtClean="0"/>
              <a:t>From Blogs to Wikis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Twitter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free micro-blogging service that allows its users  to send and read other users’ updates.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tweets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Text-based posts up to 140 characters in length posted to Twitter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Commercial Uses of Blogs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Using Blogging to Facilitate Collaboration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Potential Risks of Corporate Blogs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Bloggers and Politics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AAA91BD6-5F1F-4E88-AC2A-EC32D72EA7BE}" type="slidenum">
              <a:rPr lang="es-ES"/>
              <a:pPr>
                <a:defRPr/>
              </a:pPr>
              <a:t>29</a:t>
            </a:fld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  <a:defRPr/>
            </a:pPr>
            <a:r>
              <a:rPr lang="en-US" dirty="0" smtClean="0"/>
              <a:t>Discuss the benefits, limitations, and impacts of auctions.</a:t>
            </a:r>
          </a:p>
          <a:p>
            <a:pPr marL="514350" indent="-514350">
              <a:buFont typeface="+mj-lt"/>
              <a:buAutoNum type="arabicPeriod" startAt="6"/>
              <a:defRPr/>
            </a:pPr>
            <a:r>
              <a:rPr lang="en-US" dirty="0" smtClean="0"/>
              <a:t>Describe bartering and negotiating online.</a:t>
            </a:r>
          </a:p>
          <a:p>
            <a:pPr marL="514350" indent="-514350">
              <a:buFont typeface="+mj-lt"/>
              <a:buAutoNum type="arabicPeriod" startAt="6"/>
              <a:defRPr/>
            </a:pPr>
            <a:r>
              <a:rPr lang="en-US" dirty="0" smtClean="0"/>
              <a:t>List the major Web 2.0 tools and their use in EC.</a:t>
            </a:r>
          </a:p>
          <a:p>
            <a:pPr marL="514350" indent="-514350">
              <a:buFont typeface="+mj-lt"/>
              <a:buAutoNum type="arabicPeriod" startAt="6"/>
              <a:defRPr/>
            </a:pPr>
            <a:r>
              <a:rPr lang="en-US" dirty="0" smtClean="0"/>
              <a:t>Understand virtual worlds and their use in EC.</a:t>
            </a:r>
          </a:p>
          <a:p>
            <a:pPr marL="514350" indent="-514350">
              <a:buFont typeface="+mj-lt"/>
              <a:buAutoNum type="arabicPeriod" startAt="6"/>
              <a:defRPr/>
            </a:pPr>
            <a:r>
              <a:rPr lang="en-US" dirty="0" smtClean="0"/>
              <a:t>Discuss competition in the digital economy.</a:t>
            </a:r>
          </a:p>
          <a:p>
            <a:pPr marL="514350" indent="-514350">
              <a:buFont typeface="+mj-lt"/>
              <a:buAutoNum type="arabicPeriod" startAt="6"/>
              <a:defRPr/>
            </a:pPr>
            <a:r>
              <a:rPr lang="en-US" dirty="0" smtClean="0"/>
              <a:t>Describe the impact of e-marketplaces on organizations, intermediation, and industries.</a:t>
            </a:r>
            <a:endParaRPr lang="es-E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Web 2.0 Tools and Services: </a:t>
            </a:r>
            <a:br>
              <a:rPr lang="en-US" dirty="0" smtClean="0"/>
            </a:br>
            <a:r>
              <a:rPr lang="en-US" dirty="0" smtClean="0"/>
              <a:t>From Blogs to Wikis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Mechanism Aids for Web 2.0 Tools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tag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nonhierarchical keyword or term assigned to a piece of information (such as an Internet bookmark, digital image, video clip, or any computer document)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err="1" smtClean="0"/>
              <a:t>folksonomy</a:t>
            </a:r>
            <a:r>
              <a:rPr lang="en-US" b="1" dirty="0" smtClean="0"/>
              <a:t> (collaborative tagging, social classification, social indexing, social tagging)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The practice and method of collaboratively creating, classifying, and managing tags to annotate and categorize content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A91FF4AE-591B-4F11-9B69-6602D4F0A4B9}" type="slidenum">
              <a:rPr lang="es-ES"/>
              <a:pPr>
                <a:defRPr/>
              </a:pPr>
              <a:t>30</a:t>
            </a:fld>
            <a:endParaRPr lang="es-E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Web 2.0 Tools and Services: </a:t>
            </a:r>
            <a:br>
              <a:rPr lang="en-US" dirty="0" smtClean="0"/>
            </a:br>
            <a:r>
              <a:rPr lang="en-US" dirty="0" smtClean="0"/>
              <a:t>From Blogs to Wikis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social bookmarking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Web service for sharing Internet bookmarks. The sites are a popular way to store, classify, share, and search links through the practice of </a:t>
            </a:r>
            <a:r>
              <a:rPr lang="en-US" dirty="0" err="1" smtClean="0"/>
              <a:t>folksonomy</a:t>
            </a:r>
            <a:r>
              <a:rPr lang="en-US" dirty="0" smtClean="0"/>
              <a:t> techniques on the Internet and intranets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wiki (</a:t>
            </a:r>
            <a:r>
              <a:rPr lang="en-US" b="1" dirty="0" err="1" smtClean="0"/>
              <a:t>wikilog</a:t>
            </a:r>
            <a:r>
              <a:rPr lang="en-US" b="1" dirty="0" smtClean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blog that allows everyone to participate as a peer; anyone may add, delete, or change content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C645DF2A-08C6-417E-8130-C53B66047061}" type="slidenum">
              <a:rPr lang="es-ES"/>
              <a:pPr>
                <a:defRPr/>
              </a:pPr>
              <a:t>31</a:t>
            </a:fld>
            <a:endParaRPr lang="es-E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Virtual Worlds As an </a:t>
            </a:r>
            <a:br>
              <a:rPr lang="en-US" dirty="0" smtClean="0"/>
            </a:br>
            <a:r>
              <a:rPr lang="en-US" dirty="0" smtClean="0"/>
              <a:t>Electronic Commerce Mechanism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avatars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Animated computer characters that exhibit humanlike movements and behaviors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BUSINESS ACTIVITIES AND VALUE IN VIRTUAL WORLDS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Types of business activities in virtual worlds: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Creating and managing a virtual business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Conducting regular business activities</a:t>
            </a:r>
          </a:p>
          <a:p>
            <a:pPr lvl="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Providing services for those who build, manage, or make money with virtual properties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C84402B2-6CE3-45C6-B1E1-EA13AC9EAE62}" type="slidenum">
              <a:rPr lang="es-ES"/>
              <a:pPr>
                <a:defRPr/>
              </a:pPr>
              <a:t>32</a:t>
            </a:fld>
            <a:endParaRPr lang="es-E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Impacts of Electronic Commerce on Business Processes and Organizations</a:t>
            </a:r>
            <a:endParaRPr lang="en-US" dirty="0"/>
          </a:p>
        </p:txBody>
      </p:sp>
      <p:sp>
        <p:nvSpPr>
          <p:cNvPr id="4096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TRANSFORMING ORGANIZATIONS</a:t>
            </a:r>
          </a:p>
          <a:p>
            <a:pPr lvl="1" eaLnBrk="1" hangingPunct="1"/>
            <a:r>
              <a:rPr lang="en-US" b="1" smtClean="0"/>
              <a:t>Technology and Organizational Learning</a:t>
            </a:r>
          </a:p>
          <a:p>
            <a:pPr lvl="1" eaLnBrk="1" hangingPunct="1"/>
            <a:r>
              <a:rPr lang="en-US" b="1" smtClean="0"/>
              <a:t>The Changing Nature of Work</a:t>
            </a:r>
          </a:p>
          <a:p>
            <a:pPr lvl="1" eaLnBrk="1" hangingPunct="1"/>
            <a:r>
              <a:rPr lang="en-US" b="1" smtClean="0"/>
              <a:t>Disintermediation and Reintermediation</a:t>
            </a:r>
          </a:p>
          <a:p>
            <a:pPr lvl="2" eaLnBrk="1" hangingPunct="1"/>
            <a:r>
              <a:rPr lang="en-US" b="1" smtClean="0"/>
              <a:t>disintermediation</a:t>
            </a:r>
          </a:p>
          <a:p>
            <a:pPr lvl="2" eaLnBrk="1" hangingPunct="1">
              <a:buFont typeface="Arial" charset="0"/>
              <a:buNone/>
            </a:pPr>
            <a:r>
              <a:rPr lang="en-US" smtClean="0"/>
              <a:t>	Elimination of intermediaries between sellers and buyers</a:t>
            </a:r>
          </a:p>
          <a:p>
            <a:pPr lvl="2" eaLnBrk="1" hangingPunct="1"/>
            <a:r>
              <a:rPr lang="en-US" b="1" smtClean="0"/>
              <a:t>reintermediation</a:t>
            </a:r>
          </a:p>
          <a:p>
            <a:pPr lvl="2" eaLnBrk="1" hangingPunct="1"/>
            <a:r>
              <a:rPr lang="en-US" smtClean="0"/>
              <a:t>Disintermediated entities or newcomers take on new intermediary roles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2C025906-A552-4484-AFFF-C29B67E79BDD}" type="slidenum">
              <a:rPr lang="es-ES"/>
              <a:pPr>
                <a:defRPr/>
              </a:pPr>
              <a:t>33</a:t>
            </a:fld>
            <a:endParaRPr lang="es-E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Impacts of Electronic Commerce on Business Processes and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REDEFINING ORGANIZATIONS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New and Improved Product Capabilities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mass customization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method that enables manufacturers to create specific products for each customer based on the customer’s exact needs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b="1" dirty="0" smtClean="0"/>
              <a:t>build-to-order (pull system)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	A manufacturing process that starts with an order (usually customized). Once the order is paid for, the vendor starts to fulfill it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214F6B6E-177A-4665-A357-6ECABBD0AE74}" type="slidenum">
              <a:rPr lang="es-ES"/>
              <a:pPr>
                <a:defRPr/>
              </a:pPr>
              <a:t>34</a:t>
            </a:fld>
            <a:endParaRPr lang="es-E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pic>
        <p:nvPicPr>
          <p:cNvPr id="43011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3300" y="174625"/>
            <a:ext cx="7083425" cy="6116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2-</a:t>
            </a:r>
            <a:fld id="{F5136765-2054-448D-9784-379F6E7C58F5}" type="slidenum">
              <a:rPr lang="es-ES"/>
              <a:pPr>
                <a:defRPr/>
              </a:pPr>
              <a:t>35</a:t>
            </a:fld>
            <a:endParaRPr lang="es-E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pic>
        <p:nvPicPr>
          <p:cNvPr id="4403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6913" y="233363"/>
            <a:ext cx="4891087" cy="614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 dirty="0"/>
              <a:t>2-</a:t>
            </a:r>
            <a:fld id="{820DFD45-53AF-4170-A677-8A3438B9D3F0}" type="slidenum">
              <a:rPr lang="es-ES"/>
              <a:pPr>
                <a:defRPr/>
              </a:pPr>
              <a:t>36</a:t>
            </a:fld>
            <a:endParaRPr lang="es-E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4 Marcador de pie de página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mtClean="0">
                <a:latin typeface="Calibri" charset="0"/>
              </a:rPr>
              <a:t>Copyright © 2010 Pearson Education, Inc. Publishing as Prentice Hall</a:t>
            </a:r>
            <a:endParaRPr lang="es-ES" smtClean="0"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Managerial Issues</a:t>
            </a:r>
            <a:endParaRPr lang="en-US" dirty="0"/>
          </a:p>
        </p:txBody>
      </p:sp>
      <p:sp>
        <p:nvSpPr>
          <p:cNvPr id="4506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charset="0"/>
              <a:buAutoNum type="arabicPeriod"/>
            </a:pPr>
            <a:r>
              <a:rPr lang="en-US" smtClean="0"/>
              <a:t>What about intermediaries?</a:t>
            </a:r>
          </a:p>
          <a:p>
            <a:pPr marL="514350" indent="-514350" eaLnBrk="1" hangingPunct="1">
              <a:buFont typeface="Calibri" charset="0"/>
              <a:buAutoNum type="arabicPeriod"/>
            </a:pPr>
            <a:r>
              <a:rPr lang="en-US" smtClean="0"/>
              <a:t>Should we auction?</a:t>
            </a:r>
          </a:p>
          <a:p>
            <a:pPr marL="514350" indent="-514350" eaLnBrk="1" hangingPunct="1">
              <a:buFont typeface="Calibri" charset="0"/>
              <a:buAutoNum type="arabicPeriod"/>
            </a:pPr>
            <a:r>
              <a:rPr lang="en-US" smtClean="0"/>
              <a:t>Should we barter?</a:t>
            </a:r>
          </a:p>
          <a:p>
            <a:pPr marL="514350" indent="-514350" eaLnBrk="1" hangingPunct="1">
              <a:buFont typeface="Calibri" charset="0"/>
              <a:buAutoNum type="arabicPeriod"/>
            </a:pPr>
            <a:r>
              <a:rPr lang="en-US" smtClean="0"/>
              <a:t>How do we compete in the digital economy?</a:t>
            </a:r>
          </a:p>
          <a:p>
            <a:pPr marL="514350" indent="-514350" eaLnBrk="1" hangingPunct="1">
              <a:buFont typeface="Calibri" charset="0"/>
              <a:buAutoNum type="arabicPeriod"/>
            </a:pPr>
            <a:r>
              <a:rPr lang="en-US" smtClean="0"/>
              <a:t>What organizational changes will be needed?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2-</a:t>
            </a:r>
            <a:fld id="{0186380B-30C8-48EF-B39F-380815F8F3A7}" type="slidenum">
              <a:rPr lang="es-ES"/>
              <a:pPr>
                <a:defRPr/>
              </a:pPr>
              <a:t>37</a:t>
            </a:fld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12586" y="0"/>
            <a:ext cx="5697814" cy="6929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033" y="1447800"/>
            <a:ext cx="9076567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"/>
            <a:ext cx="6553200" cy="6847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E-Marketplaces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e-marketplace</a:t>
            </a:r>
          </a:p>
          <a:p>
            <a:pPr>
              <a:buNone/>
              <a:defRPr/>
            </a:pPr>
            <a:r>
              <a:rPr lang="en-US" dirty="0" smtClean="0"/>
              <a:t>	An online market, usually B2B, in which buyers and sellers exchange goods or services; the two types of e-marketplaces are private, and  public.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err="1" smtClean="0"/>
              <a:t>marketspace</a:t>
            </a:r>
            <a:endParaRPr lang="en-US" b="1" dirty="0" smtClean="0"/>
          </a:p>
          <a:p>
            <a:pPr>
              <a:buNone/>
              <a:defRPr/>
            </a:pPr>
            <a:r>
              <a:rPr lang="en-US" dirty="0" smtClean="0"/>
              <a:t>	A marketplace in which sellers and buyers exchange goods and services for money (or for other goods and services).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 functions e- marketplaces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1.Matching buyers and sellers</a:t>
            </a:r>
          </a:p>
          <a:p>
            <a:r>
              <a:rPr lang="en-US" dirty="0" smtClean="0"/>
              <a:t>2. Facilitating the exchanges goods , services, payment with market functions</a:t>
            </a:r>
          </a:p>
          <a:p>
            <a:r>
              <a:rPr lang="en-US" dirty="0" smtClean="0"/>
              <a:t>3. Providing institutional, infrastructure , legal. </a:t>
            </a:r>
            <a:r>
              <a:rPr lang="en-US" smtClean="0"/>
              <a:t>(pg.98)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E-marketplace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US" b="1" dirty="0" smtClean="0"/>
              <a:t>E-MARKETPLACE COMPONENTS AND PARTICIPANTS</a:t>
            </a:r>
          </a:p>
          <a:p>
            <a:pPr>
              <a:buNone/>
              <a:defRPr/>
            </a:pPr>
            <a:r>
              <a:rPr lang="en-US" b="1" dirty="0" smtClean="0"/>
              <a:t>	</a:t>
            </a:r>
            <a:r>
              <a:rPr lang="en-US" b="1" dirty="0" smtClean="0"/>
              <a:t>1. </a:t>
            </a:r>
            <a:r>
              <a:rPr lang="en-US" b="1" dirty="0" smtClean="0">
                <a:solidFill>
                  <a:srgbClr val="C00000"/>
                </a:solidFill>
              </a:rPr>
              <a:t>Customers</a:t>
            </a:r>
            <a:r>
              <a:rPr lang="en-US" b="1" dirty="0" smtClean="0"/>
              <a:t>: </a:t>
            </a:r>
            <a:r>
              <a:rPr lang="en-US" dirty="0" smtClean="0"/>
              <a:t>who surf web for buy goods, bargain, collection items on internet</a:t>
            </a:r>
            <a:endParaRPr lang="en-US" dirty="0" smtClean="0"/>
          </a:p>
          <a:p>
            <a:pPr>
              <a:buNone/>
              <a:defRPr/>
            </a:pPr>
            <a:r>
              <a:rPr lang="en-US" b="1" dirty="0" smtClean="0"/>
              <a:t>	</a:t>
            </a:r>
            <a:r>
              <a:rPr lang="en-US" b="1" dirty="0" smtClean="0"/>
              <a:t>2. </a:t>
            </a:r>
            <a:r>
              <a:rPr lang="en-US" b="1" dirty="0" smtClean="0">
                <a:solidFill>
                  <a:srgbClr val="C00000"/>
                </a:solidFill>
              </a:rPr>
              <a:t>Sellers</a:t>
            </a:r>
            <a:r>
              <a:rPr lang="en-US" b="1" dirty="0" smtClean="0"/>
              <a:t> : </a:t>
            </a:r>
            <a:r>
              <a:rPr lang="en-US" dirty="0" smtClean="0"/>
              <a:t>sell direct from their web sites or marketplaces</a:t>
            </a:r>
          </a:p>
          <a:p>
            <a:pPr>
              <a:buNone/>
              <a:defRPr/>
            </a:pPr>
            <a:r>
              <a:rPr lang="en-US" b="1" dirty="0" smtClean="0"/>
              <a:t>	</a:t>
            </a:r>
            <a:r>
              <a:rPr lang="en-US" b="1" dirty="0" smtClean="0"/>
              <a:t>3. </a:t>
            </a:r>
            <a:r>
              <a:rPr lang="en-US" b="1" dirty="0" smtClean="0">
                <a:solidFill>
                  <a:srgbClr val="C00000"/>
                </a:solidFill>
              </a:rPr>
              <a:t>D</a:t>
            </a:r>
            <a:r>
              <a:rPr lang="en-US" b="1" dirty="0" smtClean="0">
                <a:solidFill>
                  <a:srgbClr val="C00000"/>
                </a:solidFill>
              </a:rPr>
              <a:t>igital </a:t>
            </a:r>
            <a:r>
              <a:rPr lang="en-US" b="1" dirty="0" smtClean="0">
                <a:solidFill>
                  <a:srgbClr val="C00000"/>
                </a:solidFill>
              </a:rPr>
              <a:t>products &amp; physical products</a:t>
            </a:r>
          </a:p>
          <a:p>
            <a:pPr lvl="1">
              <a:buNone/>
              <a:defRPr/>
            </a:pPr>
            <a:r>
              <a:rPr lang="en-US" dirty="0" smtClean="0"/>
              <a:t>	Goods that can be transformed to digital format and delivered over the Internet</a:t>
            </a:r>
          </a:p>
          <a:p>
            <a:pPr lvl="1">
              <a:buNone/>
              <a:defRPr/>
            </a:pPr>
            <a:r>
              <a:rPr lang="en-US" b="1" dirty="0" smtClean="0"/>
              <a:t>4. </a:t>
            </a:r>
            <a:r>
              <a:rPr lang="en-US" b="1" dirty="0" smtClean="0">
                <a:solidFill>
                  <a:srgbClr val="C00000"/>
                </a:solidFill>
              </a:rPr>
              <a:t>Infrastructure :</a:t>
            </a:r>
            <a:r>
              <a:rPr lang="en-US" dirty="0" smtClean="0"/>
              <a:t>electronic hardware/software /network</a:t>
            </a:r>
            <a:endParaRPr lang="en-US" dirty="0" smtClean="0"/>
          </a:p>
          <a:p>
            <a:pPr lvl="1">
              <a:buNone/>
              <a:defRPr/>
            </a:pPr>
            <a:r>
              <a:rPr lang="en-US" b="1" dirty="0" smtClean="0"/>
              <a:t>5. </a:t>
            </a:r>
            <a:r>
              <a:rPr lang="en-US" b="1" dirty="0" smtClean="0">
                <a:solidFill>
                  <a:srgbClr val="C00000"/>
                </a:solidFill>
              </a:rPr>
              <a:t>F</a:t>
            </a:r>
            <a:r>
              <a:rPr lang="en-US" b="1" dirty="0" smtClean="0">
                <a:solidFill>
                  <a:srgbClr val="C00000"/>
                </a:solidFill>
              </a:rPr>
              <a:t>ront </a:t>
            </a:r>
            <a:r>
              <a:rPr lang="en-US" b="1" dirty="0" smtClean="0">
                <a:solidFill>
                  <a:srgbClr val="C00000"/>
                </a:solidFill>
              </a:rPr>
              <a:t>end</a:t>
            </a:r>
          </a:p>
          <a:p>
            <a:pPr lvl="1">
              <a:buNone/>
              <a:defRPr/>
            </a:pPr>
            <a:r>
              <a:rPr lang="en-US" dirty="0" smtClean="0"/>
              <a:t>	The portion of an e-seller’s business processes through which customers interact, including the seller’s portal, electronic catalogs, a shopping cart, a search engine, and a payment gateway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72</TotalTime>
  <Words>836</Words>
  <Application>Microsoft Office PowerPoint</Application>
  <PresentationFormat>On-screen Show (4:3)</PresentationFormat>
  <Paragraphs>250</Paragraphs>
  <Slides>37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Flow</vt:lpstr>
      <vt:lpstr>E-Commerce Market Mechanisms</vt:lpstr>
      <vt:lpstr>Slide 2</vt:lpstr>
      <vt:lpstr>Slide 3</vt:lpstr>
      <vt:lpstr>Slide 4</vt:lpstr>
      <vt:lpstr>Slide 5</vt:lpstr>
      <vt:lpstr>Slide 6</vt:lpstr>
      <vt:lpstr>E-Marketplaces</vt:lpstr>
      <vt:lpstr>3 functions e- marketplaces</vt:lpstr>
      <vt:lpstr>E-marketplace Components</vt:lpstr>
      <vt:lpstr>E-marketplace Components</vt:lpstr>
      <vt:lpstr>Types of e- marketplaces</vt:lpstr>
      <vt:lpstr>Customer Interaction Mechanisms: Storefronts, Malls, and Portals</vt:lpstr>
      <vt:lpstr>Customer Interaction Mechanisms: Storefronts, Malls, and Portals</vt:lpstr>
      <vt:lpstr>Slide 14</vt:lpstr>
      <vt:lpstr>Electronic Catalogs,  Search Engines, and Shopping Carts</vt:lpstr>
      <vt:lpstr>Electronic Catalogs,  Search Engines, and Shopping Carts</vt:lpstr>
      <vt:lpstr>Slide 17</vt:lpstr>
      <vt:lpstr>Electronic shopping cart: can review what have been selected</vt:lpstr>
      <vt:lpstr>Auctions, Bartering,  and Negotiating Online</vt:lpstr>
      <vt:lpstr>Auctions, Bartering,  and Negotiating Online</vt:lpstr>
      <vt:lpstr>Auctions, Bartering,  and Negotiating Online</vt:lpstr>
      <vt:lpstr>Slide 22</vt:lpstr>
      <vt:lpstr>Auctions, Bartering,  and Negotiating Online</vt:lpstr>
      <vt:lpstr>Slide 24</vt:lpstr>
      <vt:lpstr>Auctions, Bartering,  and Negotiating Online</vt:lpstr>
      <vt:lpstr>Auctions, Bartering,  and Negotiating Online</vt:lpstr>
      <vt:lpstr>Web 2.0 Tools and Services:  From Blogs to Wikis</vt:lpstr>
      <vt:lpstr>Web 2.0 Tools and Services:  From Blogs to Wikis</vt:lpstr>
      <vt:lpstr>Web 2.0 Tools and Services:  From Blogs to Wikis</vt:lpstr>
      <vt:lpstr>Web 2.0 Tools and Services:  From Blogs to Wikis</vt:lpstr>
      <vt:lpstr>Web 2.0 Tools and Services:  From Blogs to Wikis</vt:lpstr>
      <vt:lpstr>Virtual Worlds As an  Electronic Commerce Mechanism</vt:lpstr>
      <vt:lpstr>Impacts of Electronic Commerce on Business Processes and Organizations</vt:lpstr>
      <vt:lpstr>Impacts of Electronic Commerce on Business Processes and Organizations</vt:lpstr>
      <vt:lpstr>Slide 35</vt:lpstr>
      <vt:lpstr>Slide 36</vt:lpstr>
      <vt:lpstr>Managerial Issues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E-Commerce Market Mechanisms</dc:title>
  <dc:creator> </dc:creator>
  <cp:lastModifiedBy> </cp:lastModifiedBy>
  <cp:revision>6</cp:revision>
  <dcterms:created xsi:type="dcterms:W3CDTF">2011-07-18T04:42:49Z</dcterms:created>
  <dcterms:modified xsi:type="dcterms:W3CDTF">2011-07-18T05:55:45Z</dcterms:modified>
</cp:coreProperties>
</file>