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0" autoAdjust="0"/>
    <p:restoredTop sz="99667" autoAdjust="0"/>
  </p:normalViewPr>
  <p:slideViewPr>
    <p:cSldViewPr>
      <p:cViewPr varScale="1">
        <p:scale>
          <a:sx n="48" d="100"/>
          <a:sy n="48" d="100"/>
        </p:scale>
        <p:origin x="-11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EF0F167-3CA1-416E-93C9-7F6DA4CE8050}" type="datetimeFigureOut">
              <a:rPr lang="en-US"/>
              <a:pPr>
                <a:defRPr/>
              </a:pPr>
              <a:t>2/9/2011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801AEDD-2ED9-4072-8EB3-EC34A5B17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375C63-38E8-44DB-814D-8B44B2D984D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30B774-2196-452E-8D4E-D13769CAFB5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D93D70-39C2-4A88-B42B-588B67301B8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5171C9-52E0-4F72-A8A3-EB0E2D9CCE3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A7483E-3187-4009-A79B-56636BB3F8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AF3247-349D-4F71-A7C6-1318E9DC6BC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A48DFE-C1E8-4BD6-8525-5873D000633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CA0666-C277-4AF2-8C10-53082A4FF7E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4A00FD-C756-4553-A876-7090E68FBB5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9DC34B-AB42-40CD-9765-73E7D5E1554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D7ABD9-02AB-4CA1-9AA7-CEF2E8E4C31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D57E0-8CBC-4F0D-8F16-B6F0F338782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70611B-86C0-4867-8433-021A216CB48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DFBC8-270D-433A-AC1E-E1257BA5478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C9C05B-D70A-4273-898F-4B34A9D874E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2A69DC-ACC3-4108-A289-973717CA98B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70A342-4771-4476-838D-2074819ED30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57B0FC-09B4-481F-A9D4-55C7C02FBC9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D4173-2F85-41ED-BE68-5AD16F3C967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0F9359-4DA8-4CB2-97E8-A519390CB1C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C08664-C8BA-4FE5-A3E8-00250EB5C4C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Imagen1.jpg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</a:blip>
          <a:srcRect t="21951"/>
          <a:stretch>
            <a:fillRect/>
          </a:stretch>
        </p:blipFill>
        <p:spPr>
          <a:xfrm>
            <a:off x="6315" y="0"/>
            <a:ext cx="9131370" cy="6858000"/>
          </a:xfrm>
          <a:prstGeom prst="ellipse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C8562-A7BF-480E-B923-D2A7B43D3B28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7C38A-F4A4-4488-A11F-E8AD7909004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F8BC2-A690-4173-90B8-F6D7A85FDB03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6EB6E-FEAC-408D-AB1F-49124929765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33B31-5032-457C-9550-6E903121E663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F3F1B-F3E4-4E9F-843C-32135202B78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solidFill>
                    <a:schemeClr val="tx1"/>
                  </a:solidFill>
                  <a:prstDash val="solid"/>
                </a:ln>
                <a:solidFill>
                  <a:srgbClr val="00B0F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BC047-BEC0-42BF-8208-E470DFB2FACF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11-</a:t>
            </a:r>
            <a:fld id="{92ABA5C4-2195-4F30-A501-27F5A5775E6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26363-B5B5-4F51-B9C8-0E485E506301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E7A48-FC77-4D05-B8A2-2E64C9D40B3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A6775-092F-40A2-B725-A254FB9C69CA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0A86D-CAB3-4AA1-B0D9-3EC70862D85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2AA99-4C23-4585-9BF1-14EA3E4C3D70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CDA9E-8216-4547-9D74-38372F52A73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9A0AC-828B-44D9-99F9-6F6EB6CA057D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C08D4-AA31-4CBD-8A4D-DE8F897CE82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B44FE-F53C-4663-BE2C-9D5ABDFC6660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DF243-7512-4858-9748-32187BA3267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FA6F3-A185-4865-A19F-B646F00A1C89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F0852-0A19-405E-86A4-391D4220E4E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DAD9F-FEF2-4E65-BE73-9B47973B984F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E3F49-7138-43C9-8CBC-090E9F214F8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1028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5B84EB-2A4F-4D55-8F52-405794C9CCD7}" type="datetime1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s-ES"/>
              <a:t>11-</a:t>
            </a:r>
            <a:fld id="{08220CD9-9040-4CA3-8906-F5F83AC2B42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0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ln>
            <a:solidFill>
              <a:sysClr val="windowText" lastClr="000000"/>
            </a:solidFill>
            <a:prstDash val="solid"/>
          </a:ln>
          <a:solidFill>
            <a:srgbClr val="0070C0"/>
          </a:solidFill>
          <a:effectLst>
            <a:outerShdw blurRad="88000" dist="50800" dir="5040000" algn="tl">
              <a:schemeClr val="accent4">
                <a:tint val="80000"/>
                <a:satMod val="250000"/>
                <a:alpha val="45000"/>
              </a:scheme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err="1" smtClean="0"/>
              <a:t>Chapter</a:t>
            </a:r>
            <a:r>
              <a:rPr lang="es-ES" smtClean="0"/>
              <a:t> 07a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63" y="3886200"/>
            <a:ext cx="8001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Electronic Commerce Payment Systems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5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Smart Cards</a:t>
            </a:r>
            <a:endParaRPr lang="es-ES" dirty="0"/>
          </a:p>
        </p:txBody>
      </p:sp>
      <p:sp>
        <p:nvSpPr>
          <p:cNvPr id="21508" name="2 Marcador de contenido"/>
          <p:cNvSpPr>
            <a:spLocks noGrp="1"/>
          </p:cNvSpPr>
          <p:nvPr>
            <p:ph sz="half" idx="1"/>
          </p:nvPr>
        </p:nvSpPr>
        <p:spPr>
          <a:xfrm>
            <a:off x="500063" y="1071563"/>
            <a:ext cx="8072437" cy="4525962"/>
          </a:xfrm>
        </p:spPr>
        <p:txBody>
          <a:bodyPr/>
          <a:lstStyle/>
          <a:p>
            <a:pPr eaLnBrk="1" hangingPunct="1"/>
            <a:r>
              <a:rPr lang="en-US" b="1" smtClean="0"/>
              <a:t>smart card</a:t>
            </a:r>
          </a:p>
          <a:p>
            <a:pPr eaLnBrk="1" hangingPunct="1"/>
            <a:r>
              <a:rPr lang="en-US" smtClean="0"/>
              <a:t>An electronic card containing an embedded microchip that enables predefined operations or the addition, deletion, or manipulation of information on the card</a:t>
            </a:r>
          </a:p>
        </p:txBody>
      </p:sp>
      <p:pic>
        <p:nvPicPr>
          <p:cNvPr id="21509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43063" y="3500438"/>
            <a:ext cx="5600700" cy="2720975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11-</a:t>
            </a:r>
            <a:fld id="{8A008FB9-F527-44E4-9BB3-49FCEE236016}" type="slidenum">
              <a:rPr lang="es-ES"/>
              <a:pPr>
                <a:defRPr/>
              </a:pPr>
              <a:t>9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Smart Cards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TYPES OF SMART CARDS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contact card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 smart card containing a small gold plate on the face that when inserted in a smart card reader makes contact and passes data to and from the embedded microchip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contactless (proximity) card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 smart card with an embedded antenna, by means of which data and applications are passed to and from a card reader unit or other device without contact between the card and the card reader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1435567E-A702-4673-ACEA-4395403992BA}" type="slidenum">
              <a:rPr lang="es-ES"/>
              <a:pPr>
                <a:defRPr/>
              </a:pPr>
              <a:t>10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Smart Cards</a:t>
            </a:r>
            <a:endParaRPr lang="es-ES" dirty="0"/>
          </a:p>
        </p:txBody>
      </p:sp>
      <p:sp>
        <p:nvSpPr>
          <p:cNvPr id="2355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b="1" smtClean="0"/>
              <a:t>smart card reader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Activates and reads the contents of the chip on a smart card, usually passing the information on to a host system</a:t>
            </a:r>
          </a:p>
          <a:p>
            <a:pPr lvl="1" eaLnBrk="1" hangingPunct="1"/>
            <a:r>
              <a:rPr lang="en-US" b="1" smtClean="0"/>
              <a:t>smart card operating system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Special system that handles file management, security, input/output (I/O), and command execution, and provides an application programming interface (API) for a smart card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73C9719F-87F6-42B9-B58B-B9F7F779E61B}" type="slidenum">
              <a:rPr lang="es-ES"/>
              <a:pPr>
                <a:defRPr/>
              </a:pPr>
              <a:t>11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Smart Cards</a:t>
            </a:r>
            <a:endParaRPr lang="es-ES" dirty="0"/>
          </a:p>
        </p:txBody>
      </p:sp>
      <p:sp>
        <p:nvSpPr>
          <p:cNvPr id="2458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/>
            <a:r>
              <a:rPr lang="en-US" b="1" smtClean="0"/>
              <a:t>APPLICATIONS OF SMART CARDS</a:t>
            </a:r>
          </a:p>
          <a:p>
            <a:pPr marL="914400" lvl="1" indent="-514350" eaLnBrk="1" hangingPunct="1"/>
            <a:r>
              <a:rPr lang="en-US" smtClean="0"/>
              <a:t>Retail Purchases</a:t>
            </a:r>
          </a:p>
          <a:p>
            <a:pPr marL="914400" lvl="1" indent="-514350" eaLnBrk="1" hangingPunct="1"/>
            <a:r>
              <a:rPr lang="en-US" smtClean="0"/>
              <a:t>Transit Fares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B0002FB2-A9FE-4078-8CBE-8492627904CC}" type="slidenum">
              <a:rPr lang="es-ES"/>
              <a:pPr>
                <a:defRPr/>
              </a:pPr>
              <a:t>12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Stored-Value Cards</a:t>
            </a:r>
            <a:endParaRPr lang="es-ES" dirty="0"/>
          </a:p>
        </p:txBody>
      </p:sp>
      <p:sp>
        <p:nvSpPr>
          <p:cNvPr id="2560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stored-value card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A card that has monetary value loaded onto it and that is usually rechargeable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096F11B3-2952-404B-81DD-7BECEDBA41E7}" type="slidenum">
              <a:rPr lang="es-ES"/>
              <a:pPr>
                <a:defRPr/>
              </a:pPr>
              <a:t>13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E-Micropayments</a:t>
            </a:r>
            <a:endParaRPr lang="es-ES" dirty="0"/>
          </a:p>
        </p:txBody>
      </p:sp>
      <p:sp>
        <p:nvSpPr>
          <p:cNvPr id="2662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e-micropayments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Small online payments, typically under $10</a:t>
            </a:r>
          </a:p>
          <a:p>
            <a:pPr lvl="1" eaLnBrk="1" hangingPunct="1"/>
            <a:r>
              <a:rPr lang="en-US" smtClean="0"/>
              <a:t>Five basic micropayment models that do not depend solely or directly on credit or debit cards:</a:t>
            </a:r>
          </a:p>
          <a:p>
            <a:pPr marL="1371600" lvl="2" indent="-457200" eaLnBrk="1" hangingPunct="1">
              <a:buFont typeface="Calibri" pitchFamily="34" charset="0"/>
              <a:buAutoNum type="arabicPeriod"/>
            </a:pPr>
            <a:r>
              <a:rPr lang="en-US" smtClean="0"/>
              <a:t>Aggregation</a:t>
            </a:r>
          </a:p>
          <a:p>
            <a:pPr marL="1371600" lvl="2" indent="-457200" eaLnBrk="1" hangingPunct="1">
              <a:buFont typeface="Calibri" pitchFamily="34" charset="0"/>
              <a:buAutoNum type="arabicPeriod"/>
            </a:pPr>
            <a:r>
              <a:rPr lang="en-US" smtClean="0"/>
              <a:t>Direct payment</a:t>
            </a:r>
          </a:p>
          <a:p>
            <a:pPr marL="1371600" lvl="2" indent="-457200" eaLnBrk="1" hangingPunct="1">
              <a:buFont typeface="Calibri" pitchFamily="34" charset="0"/>
              <a:buAutoNum type="arabicPeriod"/>
            </a:pPr>
            <a:r>
              <a:rPr lang="en-US" smtClean="0"/>
              <a:t>Stored value</a:t>
            </a:r>
          </a:p>
          <a:p>
            <a:pPr marL="1371600" lvl="2" indent="-457200" eaLnBrk="1" hangingPunct="1">
              <a:buFont typeface="Calibri" pitchFamily="34" charset="0"/>
              <a:buAutoNum type="arabicPeriod"/>
            </a:pPr>
            <a:r>
              <a:rPr lang="en-US" smtClean="0"/>
              <a:t>Subscriptions</a:t>
            </a:r>
          </a:p>
          <a:p>
            <a:pPr marL="1371600" lvl="2" indent="-457200" eaLnBrk="1" hangingPunct="1">
              <a:buFont typeface="Calibri" pitchFamily="34" charset="0"/>
              <a:buAutoNum type="arabicPeriod"/>
            </a:pPr>
            <a:r>
              <a:rPr lang="en-US" smtClean="0"/>
              <a:t>À la carte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3B1D1788-F704-4CE8-8C51-FCBA3B8E5558}" type="slidenum">
              <a:rPr lang="es-ES"/>
              <a:pPr>
                <a:defRPr/>
              </a:pPr>
              <a:t>14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E-Checking</a:t>
            </a:r>
            <a:endParaRPr lang="es-ES" dirty="0"/>
          </a:p>
        </p:txBody>
      </p:sp>
      <p:sp>
        <p:nvSpPr>
          <p:cNvPr id="2765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e-check(past year quest </a:t>
            </a:r>
            <a:r>
              <a:rPr lang="en-US" b="1" dirty="0" err="1" smtClean="0"/>
              <a:t>nov</a:t>
            </a:r>
            <a:r>
              <a:rPr lang="en-US" b="1" smtClean="0"/>
              <a:t> 2008)</a:t>
            </a:r>
            <a:endParaRPr lang="en-US" b="1" smtClean="0"/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	A legally valid electronic version or representation of a paper check</a:t>
            </a:r>
          </a:p>
          <a:p>
            <a:pPr lvl="1" eaLnBrk="1" hangingPunct="1"/>
            <a:r>
              <a:rPr lang="en-US" b="1" dirty="0" smtClean="0"/>
              <a:t>Automated Clearing House (ACH) Network</a:t>
            </a:r>
          </a:p>
          <a:p>
            <a:pPr lvl="1" eaLnBrk="1" hangingPunct="1">
              <a:buFont typeface="Arial" charset="0"/>
              <a:buNone/>
            </a:pPr>
            <a:r>
              <a:rPr lang="en-US" dirty="0" smtClean="0"/>
              <a:t>	A nationwide batch-oriented electronic funds transfer system that provides for the interbank clearing of electronic payments for participating financial institutions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6486558A-83C7-4AD5-AE10-E69216593EF7}" type="slidenum">
              <a:rPr lang="es-ES"/>
              <a:pPr>
                <a:defRPr/>
              </a:pPr>
              <a:t>15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11-</a:t>
            </a:r>
            <a:fld id="{7FA74DF1-232A-409B-929E-A744FCFAB029}" type="slidenum">
              <a:rPr lang="es-ES"/>
              <a:pPr>
                <a:defRPr/>
              </a:pPr>
              <a:t>16</a:t>
            </a:fld>
            <a:endParaRPr lang="es-ES" dirty="0"/>
          </a:p>
        </p:txBody>
      </p:sp>
      <p:pic>
        <p:nvPicPr>
          <p:cNvPr id="2867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63" y="701675"/>
            <a:ext cx="8501062" cy="510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B2B Electronic Payments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CURRENT B2B PAYMENT PRACTICES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 goal of financial supply chain management is to optimize: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Accounts payable (A/P)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Accounts receivable (A/R)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Cash management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Working capital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Transaction costs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Financial risks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Financial administration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81D98881-3FE9-4DA0-AEC2-8675833AB360}" type="slidenum">
              <a:rPr lang="es-ES"/>
              <a:pPr>
                <a:defRPr/>
              </a:pPr>
              <a:t>17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B2B Electronic Payments</a:t>
            </a:r>
            <a:endParaRPr lang="es-ES" dirty="0"/>
          </a:p>
        </p:txBody>
      </p:sp>
      <p:sp>
        <p:nvSpPr>
          <p:cNvPr id="3072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enterprise invoice presentment and payment (EIPP)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Presenting and paying B2B invoices online</a:t>
            </a:r>
          </a:p>
          <a:p>
            <a:pPr lvl="1" eaLnBrk="1" hangingPunct="1"/>
            <a:r>
              <a:rPr lang="en-US" smtClean="0"/>
              <a:t>EIPP Models</a:t>
            </a:r>
          </a:p>
          <a:p>
            <a:pPr lvl="2" eaLnBrk="1" hangingPunct="1"/>
            <a:r>
              <a:rPr lang="en-US" smtClean="0"/>
              <a:t>Seller Direct</a:t>
            </a:r>
          </a:p>
          <a:p>
            <a:pPr lvl="2" eaLnBrk="1" hangingPunct="1"/>
            <a:r>
              <a:rPr lang="en-US" smtClean="0"/>
              <a:t>Buyer Direct</a:t>
            </a:r>
          </a:p>
          <a:p>
            <a:pPr lvl="2" eaLnBrk="1" hangingPunct="1"/>
            <a:r>
              <a:rPr lang="en-US" smtClean="0"/>
              <a:t>Consolidator</a:t>
            </a:r>
          </a:p>
          <a:p>
            <a:pPr lvl="1"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7FFFA9B6-D2EA-437D-AB71-C90C5D2B5B26}" type="slidenum">
              <a:rPr lang="es-ES"/>
              <a:pPr>
                <a:defRPr/>
              </a:pPr>
              <a:t>18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Learning Objectives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Understand the shifts that are occurring with regard to online payments.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Discuss the players and processes involved in using credit cards online.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Discuss the different categories and potential uses of smart cards.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Discuss various online alternatives to credit card payments and identify under what circumstances they are best used.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Describe the processes and parties involved in e-checking.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Describe payment methods in B2B EC, including payments for global trade.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54B0748A-BAC8-462B-BAA7-32FB6B6E5EF9}" type="slidenum">
              <a:rPr lang="es-ES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B2B Electronic Payments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EIPP Options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ACH Network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purchasing cards (p-cards)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Special-purpose payment cards issued to a company’s employees to be used solely for purchasing nonstrategic materials and services up to a preset dollar limit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Fedwire</a:t>
            </a:r>
            <a:r>
              <a:rPr lang="en-US" dirty="0" smtClean="0"/>
              <a:t> or Wire Transfer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letter of credit (L/C)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 written agreement by a bank to pay the seller, on account of the buyer, a sum of money upon presentation of certain documents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1D5C6F73-C7CB-4CE4-9CB6-CE9C4D2085E7}" type="slidenum">
              <a:rPr lang="es-ES"/>
              <a:pPr>
                <a:defRPr/>
              </a:pPr>
              <a:t>19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Managerial Issues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What payment methods should your B2C site support?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What e-micropayment strategy should your e-marketplace support?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What payment methods should B2B  exchanges support?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What payment methods should a C2C marketplace support?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Should we outsource our payment gateway service?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How secure are e-payments?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What is the required security to use Internet banking?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A51456FB-82EC-4E2A-AFAF-11CF45F62669}" type="slidenum">
              <a:rPr lang="es-ES"/>
              <a:pPr>
                <a:defRPr/>
              </a:pPr>
              <a:t>20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Payment Revolution</a:t>
            </a:r>
            <a:endParaRPr lang="es-ES" dirty="0"/>
          </a:p>
        </p:txBody>
      </p:sp>
      <p:sp>
        <p:nvSpPr>
          <p:cNvPr id="1434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Today, we are in the midst of a worldwide payment revolution, with cards and electronic payments taking the place of cash and checks</a:t>
            </a:r>
          </a:p>
          <a:p>
            <a:pPr eaLnBrk="1" hangingPunct="1"/>
            <a:r>
              <a:rPr lang="en-US" smtClean="0"/>
              <a:t>A number of factors come into play in determining whether a particular method of e-payment achieves critical mass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DDAEEB52-6B01-4CB8-B004-14853F1CB1AF}" type="slidenum">
              <a:rPr lang="es-ES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Payment Revolution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Independence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Interoperability and Portability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Security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Anonymity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Divisibility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Ease of Use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Transaction Fees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International Support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Regulations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11ED4DD9-C036-4F10-AC3D-843E89B3150A}" type="slidenum">
              <a:rPr lang="es-ES"/>
              <a:pPr>
                <a:defRPr/>
              </a:pPr>
              <a:t>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Using Payment Cards Online</a:t>
            </a:r>
            <a:endParaRPr lang="es-ES" dirty="0"/>
          </a:p>
        </p:txBody>
      </p:sp>
      <p:sp>
        <p:nvSpPr>
          <p:cNvPr id="1638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payment card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Electronic card that contains information that can be used for payment purposes</a:t>
            </a:r>
          </a:p>
          <a:p>
            <a:pPr eaLnBrk="1" hangingPunct="1"/>
            <a:r>
              <a:rPr lang="en-US" smtClean="0"/>
              <a:t>Three forms of payment cards: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smtClean="0"/>
              <a:t>Credit cards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smtClean="0"/>
              <a:t>Charge cards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smtClean="0"/>
              <a:t>Debit cards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2B766B00-DA6D-44B7-9C36-E1ED937DBC96}" type="slidenum">
              <a:rPr lang="es-ES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Using Payment Cards Online</a:t>
            </a:r>
            <a:endParaRPr lang="es-ES" dirty="0"/>
          </a:p>
        </p:txBody>
      </p:sp>
      <p:sp>
        <p:nvSpPr>
          <p:cNvPr id="1741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/>
            <a:r>
              <a:rPr lang="en-US" b="1" smtClean="0"/>
              <a:t>PROCESSING CARDS ONLINE</a:t>
            </a:r>
          </a:p>
          <a:p>
            <a:pPr lvl="1" eaLnBrk="1" hangingPunct="1"/>
            <a:r>
              <a:rPr lang="en-US" b="1" smtClean="0"/>
              <a:t>authorization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Determines whether a buyer’s card is active and whether the customer has sufficient funds</a:t>
            </a:r>
          </a:p>
          <a:p>
            <a:pPr lvl="1" eaLnBrk="1" hangingPunct="1"/>
            <a:r>
              <a:rPr lang="en-US" b="1" smtClean="0"/>
              <a:t>settlement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Transferring money from the buyer’s to the merchant’s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4122074E-D7E0-47DE-B960-C21641EC8B09}" type="slidenum">
              <a:rPr lang="es-ES"/>
              <a:pPr>
                <a:defRPr/>
              </a:pPr>
              <a:t>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Using Payment Cards Online</a:t>
            </a:r>
            <a:endParaRPr lang="es-ES" dirty="0"/>
          </a:p>
        </p:txBody>
      </p:sp>
      <p:sp>
        <p:nvSpPr>
          <p:cNvPr id="1843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514350" eaLnBrk="1" hangingPunct="1"/>
            <a:r>
              <a:rPr lang="en-US" smtClean="0"/>
              <a:t>There are three basic configurations for processing online payments used by merchants:</a:t>
            </a:r>
          </a:p>
          <a:p>
            <a:pPr marL="1314450" lvl="2" indent="-514350" eaLnBrk="1" hangingPunct="1"/>
            <a:r>
              <a:rPr lang="en-US" smtClean="0"/>
              <a:t>Own the payment software</a:t>
            </a:r>
          </a:p>
          <a:p>
            <a:pPr marL="1314450" lvl="2" indent="-514350" eaLnBrk="1" hangingPunct="1"/>
            <a:r>
              <a:rPr lang="en-US" smtClean="0"/>
              <a:t>Use a point of sale system (POS) operated by an acquirer</a:t>
            </a:r>
          </a:p>
          <a:p>
            <a:pPr marL="1314450" lvl="2" indent="-514350" eaLnBrk="1" hangingPunct="1"/>
            <a:r>
              <a:rPr lang="en-US" smtClean="0"/>
              <a:t>Use a POS operated by a payment service provider</a:t>
            </a:r>
          </a:p>
          <a:p>
            <a:pPr lvl="3" eaLnBrk="1" hangingPunct="1"/>
            <a:r>
              <a:rPr lang="en-US" b="1" smtClean="0"/>
              <a:t>payment service provider (PSP)</a:t>
            </a:r>
          </a:p>
          <a:p>
            <a:pPr lvl="3" eaLnBrk="1" hangingPunct="1">
              <a:buFont typeface="Arial" charset="0"/>
              <a:buNone/>
            </a:pPr>
            <a:r>
              <a:rPr lang="en-US" smtClean="0"/>
              <a:t>	A third-party service connecting a merchant’s EC system to the appropriate acquiring bank or financial institution. PSPs must be registered with the various card associations they support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2A7675F5-B29D-4C95-A093-6D1E4D94EC17}" type="slidenum">
              <a:rPr lang="es-ES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Using Payment Cards Online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key participants in processing card payments online include the following: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Acquiring bank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Credit card association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Customer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Issuing bank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Merchant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Payment processing service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Processor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2DCEB43D-C851-4A9B-A824-7320EA35B053}" type="slidenum">
              <a:rPr lang="es-ES"/>
              <a:pPr>
                <a:defRPr/>
              </a:pPr>
              <a:t>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Using Payment Cards Online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FRAUDULENT CARD TRANSACTIONS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 key tools used in combating fraud: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Address Verification System (AVS)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Detects fraud by comparing the address entered on a Web page with the address information on file with the cardholder’s issuing bank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card verification number (CVN)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Detects fraud by comparing the verification number printed on the signature strip on the back of the card with the information on file with the cardholder’s issuing bank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Negative lists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11-</a:t>
            </a:r>
            <a:fld id="{74278671-2C2C-4BB3-A190-CEFA1DA31168}" type="slidenum">
              <a:rPr lang="es-ES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1293</TotalTime>
  <Words>725</Words>
  <Application>Microsoft Office PowerPoint</Application>
  <PresentationFormat>On-screen Show (4:3)</PresentationFormat>
  <Paragraphs>188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Tema de Office</vt:lpstr>
      <vt:lpstr>Chapter 07a</vt:lpstr>
      <vt:lpstr>Learning Objectives </vt:lpstr>
      <vt:lpstr>The Payment Revolution</vt:lpstr>
      <vt:lpstr>The Payment Revolution</vt:lpstr>
      <vt:lpstr>Using Payment Cards Online</vt:lpstr>
      <vt:lpstr>Using Payment Cards Online</vt:lpstr>
      <vt:lpstr>Using Payment Cards Online</vt:lpstr>
      <vt:lpstr>Using Payment Cards Online</vt:lpstr>
      <vt:lpstr>Using Payment Cards Online</vt:lpstr>
      <vt:lpstr>Smart Cards</vt:lpstr>
      <vt:lpstr>Smart Cards</vt:lpstr>
      <vt:lpstr>Smart Cards</vt:lpstr>
      <vt:lpstr>Smart Cards</vt:lpstr>
      <vt:lpstr>Stored-Value Cards</vt:lpstr>
      <vt:lpstr>E-Micropayments</vt:lpstr>
      <vt:lpstr>E-Checking</vt:lpstr>
      <vt:lpstr>Slide 16</vt:lpstr>
      <vt:lpstr>B2B Electronic Payments</vt:lpstr>
      <vt:lpstr>B2B Electronic Payments</vt:lpstr>
      <vt:lpstr>B2B Electronic Payments</vt:lpstr>
      <vt:lpstr>Managerial Issues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Judy</dc:creator>
  <cp:lastModifiedBy>nadia</cp:lastModifiedBy>
  <cp:revision>130</cp:revision>
  <dcterms:created xsi:type="dcterms:W3CDTF">2009-05-25T19:22:03Z</dcterms:created>
  <dcterms:modified xsi:type="dcterms:W3CDTF">2011-02-09T02:30:34Z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TC300068721033</vt:lpwstr>
  </property>
</Properties>
</file>