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ustom.xml" ContentType="application/vnd.openxmlformats-officedocument.custom-propertie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36"/>
  </p:notesMasterIdLst>
  <p:sldIdLst>
    <p:sldId id="256" r:id="rId2"/>
    <p:sldId id="257" r:id="rId3"/>
    <p:sldId id="258" r:id="rId4"/>
    <p:sldId id="259" r:id="rId5"/>
    <p:sldId id="261" r:id="rId6"/>
    <p:sldId id="264" r:id="rId7"/>
    <p:sldId id="292" r:id="rId8"/>
    <p:sldId id="263" r:id="rId9"/>
    <p:sldId id="267" r:id="rId10"/>
    <p:sldId id="262" r:id="rId11"/>
    <p:sldId id="266" r:id="rId12"/>
    <p:sldId id="268" r:id="rId13"/>
    <p:sldId id="269" r:id="rId14"/>
    <p:sldId id="270" r:id="rId15"/>
    <p:sldId id="271" r:id="rId16"/>
    <p:sldId id="272" r:id="rId17"/>
    <p:sldId id="274" r:id="rId18"/>
    <p:sldId id="273" r:id="rId19"/>
    <p:sldId id="275" r:id="rId20"/>
    <p:sldId id="279" r:id="rId21"/>
    <p:sldId id="278" r:id="rId22"/>
    <p:sldId id="277" r:id="rId23"/>
    <p:sldId id="276" r:id="rId24"/>
    <p:sldId id="281" r:id="rId25"/>
    <p:sldId id="282" r:id="rId26"/>
    <p:sldId id="283" r:id="rId27"/>
    <p:sldId id="284" r:id="rId28"/>
    <p:sldId id="285" r:id="rId29"/>
    <p:sldId id="286" r:id="rId30"/>
    <p:sldId id="288" r:id="rId31"/>
    <p:sldId id="287" r:id="rId32"/>
    <p:sldId id="290" r:id="rId33"/>
    <p:sldId id="289" r:id="rId34"/>
    <p:sldId id="291" r:id="rId35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050" autoAdjust="0"/>
    <p:restoredTop sz="99667" autoAdjust="0"/>
  </p:normalViewPr>
  <p:slideViewPr>
    <p:cSldViewPr>
      <p:cViewPr varScale="1">
        <p:scale>
          <a:sx n="47" d="100"/>
          <a:sy n="47" d="100"/>
        </p:scale>
        <p:origin x="-12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F6F7D66-B14A-4441-91B3-C5975580DBF4}" type="datetimeFigureOut">
              <a:rPr lang="en-US"/>
              <a:pPr>
                <a:defRPr/>
              </a:pPr>
              <a:t>3/25/2011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C59A560-DE45-44A3-A5A7-F522C4DF26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30B5F61-78E4-4DAA-8F7D-D4456BCD59C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</a:t>
            </a:fld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5183B60-808D-492A-AB59-E8E02411557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788AC78-8213-4E80-944C-43D254379745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CC2CBEF-75AA-46C9-8532-44097BFC141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5241BDE-9DBB-4F53-AB2F-4FFB040BAF6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8B6B1D3-1C5B-4E21-8EDB-5334F59686C5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B9502FA-9544-4D84-B9AE-180B74218AE1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EF4EF54-74EE-484B-B756-5E1BCA897B2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EAE37E4-A244-4B5C-BFDE-879D1C0DF993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749F565-845A-496B-9979-F4DBC059D6B3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2123DB6-443F-4C30-A2D5-EDE92D791CDD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14BB117-B685-4BDD-BE8E-C27FBA12B472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812CB7C-21C3-4E26-905F-A486C1432F2C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5E4207A-0D98-4B46-A723-E12C5F72C55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D28A2BC-39BE-474E-AE46-8501EC4CC883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DCE91F3-5FC4-45F6-AF5B-CAC1A384468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</a:t>
            </a:fld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338D7AD-7083-4949-896A-A5242352500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24</a:t>
            </a:fld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36BC0BF-73C0-41DF-80B9-60885D946E18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25</a:t>
            </a:fld>
            <a:endParaRPr 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A047010-1656-409A-89EE-3B890D11F913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26</a:t>
            </a:fld>
            <a:endParaRPr 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67C26DD-AC29-4C99-8E11-3F42AFDB69E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</a:t>
            </a:fld>
            <a:endParaRPr 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5E0A1D4-C388-4A7C-BD88-C02978366179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28</a:t>
            </a:fld>
            <a:endParaRPr 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05C3186-9076-449E-AE2C-DFA9A7296808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5483C8A-9FF2-4E65-AFBC-AD4FF376B5A1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2A067AD-0EB1-4828-9F37-3890CEE274C4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30</a:t>
            </a:fld>
            <a:endParaRPr lang="en-US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98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1E6DAB9-A2C4-4821-91B7-D91CBBCB53D1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31</a:t>
            </a:fld>
            <a:endParaRPr lang="en-US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5F606F8-79DF-49E7-BA80-A38CEE2ECB0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32</a:t>
            </a:fld>
            <a:endParaRPr lang="en-US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B82BD7D-875B-4915-B32C-530476CCA66D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33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F29F7DD-728A-4A06-AE8C-29FE598E1663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2FAE252-F4E2-40BC-9816-90E9DB8232A2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6F34CB1-C07B-4BAA-BA9A-6880ACAA8FD3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6B21F19-8243-4D81-A1A6-00DDDAE2E302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6268EED-357E-4276-BB75-260C9BDD932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C0E0F07-C282-4714-956B-CF2DCE3882A1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6 Imagen" descr="Imagen1.jpg"/>
          <p:cNvPicPr>
            <a:picLocks noChangeAspect="1"/>
          </p:cNvPicPr>
          <p:nvPr userDrawn="1"/>
        </p:nvPicPr>
        <p:blipFill>
          <a:blip r:embed="rId2" cstate="print">
            <a:duotone>
              <a:prstClr val="black"/>
              <a:schemeClr val="accent1">
                <a:lumMod val="20000"/>
                <a:lumOff val="80000"/>
                <a:tint val="45000"/>
                <a:satMod val="400000"/>
              </a:schemeClr>
            </a:duotone>
          </a:blip>
          <a:srcRect t="21951"/>
          <a:stretch>
            <a:fillRect/>
          </a:stretch>
        </p:blipFill>
        <p:spPr>
          <a:xfrm>
            <a:off x="6315" y="0"/>
            <a:ext cx="9131370" cy="6858000"/>
          </a:xfrm>
          <a:prstGeom prst="ellipse">
            <a:avLst/>
          </a:prstGeom>
          <a:ln>
            <a:noFill/>
          </a:ln>
          <a:effectLst>
            <a:softEdge rad="635000"/>
          </a:effectLst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rgbClr val="00B0F0"/>
                </a:solidFill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dirty="0" smtClean="0"/>
              <a:t>Haga clic para modificar el estilo de subtítulo del patrón</a:t>
            </a:r>
            <a:endParaRPr lang="es-ES" dirty="0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C7294F-5BE5-4958-9F42-DDC672996F57}" type="datetime1">
              <a:rPr lang="es-ES"/>
              <a:pPr>
                <a:defRPr/>
              </a:pPr>
              <a:t>25/03/2011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12-</a:t>
            </a:r>
            <a:fld id="{40FDF740-ED34-47D0-8A66-9B113B26838C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ADEC9B-96B0-42C4-8580-98E1D3F8198C}" type="datetime1">
              <a:rPr lang="es-ES"/>
              <a:pPr>
                <a:defRPr/>
              </a:pPr>
              <a:t>25/03/2011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0484CA-2467-4466-8CED-238525B09D0B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3CA6DE-86E2-4D2F-A5F9-D1D52AAE3BB5}" type="datetime1">
              <a:rPr lang="es-ES"/>
              <a:pPr>
                <a:defRPr/>
              </a:pPr>
              <a:t>25/03/2011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A10380-E994-4482-B18D-DE2AE73EBB66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n>
                  <a:solidFill>
                    <a:schemeClr val="tx1"/>
                  </a:solidFill>
                  <a:prstDash val="solid"/>
                </a:ln>
                <a:solidFill>
                  <a:srgbClr val="00B0F0"/>
                </a:solidFill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056DBB-40F6-4160-91AD-62B7E6448025}" type="datetime1">
              <a:rPr lang="es-ES"/>
              <a:pPr>
                <a:defRPr/>
              </a:pPr>
              <a:t>25/03/2011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12-</a:t>
            </a:r>
            <a:fld id="{E0022217-1C7B-4778-9A88-0D0213175FA5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8643AD-155E-4583-8398-67D2A5D3B2F9}" type="datetime1">
              <a:rPr lang="es-ES"/>
              <a:pPr>
                <a:defRPr/>
              </a:pPr>
              <a:t>25/03/2011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0792C8-26FA-4EA9-88B4-87B61C8C1904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C40EA8-2DB3-4F5B-A91D-A4915151914A}" type="datetime1">
              <a:rPr lang="es-ES"/>
              <a:pPr>
                <a:defRPr/>
              </a:pPr>
              <a:t>25/03/2011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CA55EB-7B2A-4F99-8A31-60B505F8CF60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A6D4D0-5BB8-459F-BE21-B1B88458FC08}" type="datetime1">
              <a:rPr lang="es-ES"/>
              <a:pPr>
                <a:defRPr/>
              </a:pPr>
              <a:t>25/03/2011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B91A11-8672-410F-96D4-166FC1897782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AA8EDA-B239-410C-B8F1-BF26924A9901}" type="datetime1">
              <a:rPr lang="es-ES"/>
              <a:pPr>
                <a:defRPr/>
              </a:pPr>
              <a:t>25/03/2011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28B28A-BCF4-45E9-A8ED-B4687FF67EDF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21D788-66C8-449D-AA98-4891AB0D222C}" type="datetime1">
              <a:rPr lang="es-ES"/>
              <a:pPr>
                <a:defRPr/>
              </a:pPr>
              <a:t>25/03/2011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855CC2-BDEE-4367-B9D4-7559189E2924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5E6E8A-9300-4FFE-8898-3C6116310473}" type="datetime1">
              <a:rPr lang="es-ES"/>
              <a:pPr>
                <a:defRPr/>
              </a:pPr>
              <a:t>25/03/2011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B244C8-E007-4CD1-989D-E0C8697AF437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FF3078-DE52-4159-A440-AE6E84E92CE4}" type="datetime1">
              <a:rPr lang="es-ES"/>
              <a:pPr>
                <a:defRPr/>
              </a:pPr>
              <a:t>25/03/2011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14C9F7-863E-4F5E-8401-F9E6D247745F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1028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6EF754A-5186-4301-8102-0CC955D9AAD3}" type="datetime1">
              <a:rPr lang="es-ES"/>
              <a:pPr>
                <a:defRPr/>
              </a:pPr>
              <a:t>25/03/2011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s-ES"/>
              <a:t>12-</a:t>
            </a:r>
            <a:fld id="{DD5AE0E6-CE1B-47FB-9E57-DAA894B81FEB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0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 kern="1200">
          <a:ln>
            <a:solidFill>
              <a:sysClr val="windowText" lastClr="000000"/>
            </a:solidFill>
            <a:prstDash val="solid"/>
          </a:ln>
          <a:solidFill>
            <a:srgbClr val="0070C0"/>
          </a:solidFill>
          <a:effectLst>
            <a:outerShdw blurRad="88000" dist="50800" dir="5040000" algn="tl">
              <a:schemeClr val="accent4">
                <a:tint val="80000"/>
                <a:satMod val="250000"/>
                <a:alpha val="45000"/>
              </a:scheme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70C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70C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70C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70C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rgbClr val="0070C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rgbClr val="0070C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rgbClr val="0070C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rgbClr val="0070C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dirty="0" err="1" smtClean="0"/>
              <a:t>Chapter</a:t>
            </a:r>
            <a:r>
              <a:rPr lang="es-ES" dirty="0" smtClean="0"/>
              <a:t> 7b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00063" y="3886200"/>
            <a:ext cx="8001000" cy="1752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Fulfilling E-commerce Orders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and Other EC Support Services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7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/>
              <a:t>Order Fulfillment and Logistics—</a:t>
            </a:r>
            <a:br>
              <a:rPr lang="en-US" smtClean="0"/>
            </a:br>
            <a:r>
              <a:rPr lang="en-US" smtClean="0"/>
              <a:t>An Overview</a:t>
            </a:r>
            <a:endParaRPr lang="en-US"/>
          </a:p>
        </p:txBody>
      </p:sp>
      <p:sp>
        <p:nvSpPr>
          <p:cNvPr id="21508" name="Text Placeholder 8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7900988" cy="639762"/>
          </a:xfrm>
        </p:spPr>
        <p:txBody>
          <a:bodyPr/>
          <a:lstStyle/>
          <a:p>
            <a:pPr marL="0" lvl="1" eaLnBrk="1" hangingPunct="1"/>
            <a:r>
              <a:rPr lang="en-US" sz="2400" smtClean="0"/>
              <a:t>The Administrative Activities of Order Taking and Fulfillment</a:t>
            </a:r>
          </a:p>
        </p:txBody>
      </p:sp>
      <p:sp>
        <p:nvSpPr>
          <p:cNvPr id="21509" name="Content Placeholder 2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400550" cy="2182813"/>
          </a:xfrm>
        </p:spPr>
        <p:txBody>
          <a:bodyPr/>
          <a:lstStyle/>
          <a:p>
            <a:pPr eaLnBrk="1" hangingPunct="1"/>
            <a:r>
              <a:rPr lang="en-US" sz="2000" smtClean="0"/>
              <a:t>Product inquiry</a:t>
            </a:r>
          </a:p>
          <a:p>
            <a:pPr eaLnBrk="1" hangingPunct="1"/>
            <a:r>
              <a:rPr lang="en-US" sz="2000" smtClean="0"/>
              <a:t>Sales quote</a:t>
            </a:r>
          </a:p>
          <a:p>
            <a:pPr eaLnBrk="1" hangingPunct="1"/>
            <a:r>
              <a:rPr lang="en-US" sz="2000" smtClean="0"/>
              <a:t>Order configuration</a:t>
            </a:r>
          </a:p>
          <a:p>
            <a:pPr eaLnBrk="1" hangingPunct="1"/>
            <a:r>
              <a:rPr lang="en-US" sz="2000" smtClean="0"/>
              <a:t>Order booking</a:t>
            </a:r>
          </a:p>
          <a:p>
            <a:pPr eaLnBrk="1" hangingPunct="1"/>
            <a:r>
              <a:rPr lang="en-US" sz="2000" smtClean="0"/>
              <a:t>Order acknowledgment/confirmation</a:t>
            </a:r>
          </a:p>
          <a:p>
            <a:pPr eaLnBrk="1" hangingPunct="1"/>
            <a:r>
              <a:rPr lang="en-US" sz="2000" smtClean="0"/>
              <a:t>Order sourcing or planning</a:t>
            </a:r>
          </a:p>
          <a:p>
            <a:pPr eaLnBrk="1" hangingPunct="1"/>
            <a:endParaRPr lang="en-US" smtClean="0"/>
          </a:p>
          <a:p>
            <a:pPr eaLnBrk="1" hangingPunct="1">
              <a:buFont typeface="Arial" charset="0"/>
              <a:buNone/>
            </a:pPr>
            <a:endParaRPr lang="en-US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 dirty="0"/>
              <a:t>12-</a:t>
            </a:r>
            <a:fld id="{99544B08-DBAC-42C9-81CE-DCEBFDEC9E2A}" type="slidenum">
              <a:rPr lang="es-ES"/>
              <a:pPr>
                <a:defRPr/>
              </a:pPr>
              <a:t>9</a:t>
            </a:fld>
            <a:endParaRPr lang="es-ES" dirty="0"/>
          </a:p>
        </p:txBody>
      </p:sp>
      <p:sp>
        <p:nvSpPr>
          <p:cNvPr id="21511" name="Content Placeholder 2"/>
          <p:cNvSpPr>
            <a:spLocks noGrp="1"/>
          </p:cNvSpPr>
          <p:nvPr>
            <p:ph sz="half" idx="2"/>
          </p:nvPr>
        </p:nvSpPr>
        <p:spPr>
          <a:xfrm>
            <a:off x="4857750" y="2214563"/>
            <a:ext cx="3000375" cy="3951287"/>
          </a:xfrm>
        </p:spPr>
        <p:txBody>
          <a:bodyPr/>
          <a:lstStyle/>
          <a:p>
            <a:pPr eaLnBrk="1" hangingPunct="1"/>
            <a:r>
              <a:rPr lang="en-US" sz="2000" smtClean="0"/>
              <a:t>Order changes</a:t>
            </a:r>
          </a:p>
          <a:p>
            <a:pPr eaLnBrk="1" hangingPunct="1"/>
            <a:r>
              <a:rPr lang="en-US" sz="2000" smtClean="0"/>
              <a:t>Shipment release</a:t>
            </a:r>
          </a:p>
          <a:p>
            <a:pPr eaLnBrk="1" hangingPunct="1"/>
            <a:r>
              <a:rPr lang="en-US" sz="2000" smtClean="0"/>
              <a:t>Shipment</a:t>
            </a:r>
          </a:p>
          <a:p>
            <a:pPr eaLnBrk="1" hangingPunct="1"/>
            <a:r>
              <a:rPr lang="en-US" sz="2000" smtClean="0"/>
              <a:t>Delivery</a:t>
            </a:r>
          </a:p>
          <a:p>
            <a:pPr eaLnBrk="1" hangingPunct="1"/>
            <a:r>
              <a:rPr lang="en-US" sz="2000" smtClean="0"/>
              <a:t>Settlement</a:t>
            </a:r>
          </a:p>
          <a:p>
            <a:pPr eaLnBrk="1" hangingPunct="1"/>
            <a:r>
              <a:rPr lang="en-US" sz="2000" smtClean="0"/>
              <a:t>Returns</a:t>
            </a:r>
          </a:p>
          <a:p>
            <a:pPr eaLnBrk="1" hangingPunct="1"/>
            <a:endParaRPr lang="en-US" smtClean="0"/>
          </a:p>
          <a:p>
            <a:pPr eaLnBrk="1" hangingPunct="1">
              <a:buFont typeface="Arial" charset="0"/>
              <a:buNone/>
            </a:pPr>
            <a:endParaRPr lang="en-US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4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Problems in Order Fulfillment</a:t>
            </a:r>
            <a:endParaRPr lang="en-US" dirty="0"/>
          </a:p>
        </p:txBody>
      </p:sp>
      <p:sp>
        <p:nvSpPr>
          <p:cNvPr id="2253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TYPICAL SUPPLY CHAIN PROBLEMS</a:t>
            </a:r>
          </a:p>
          <a:p>
            <a:pPr eaLnBrk="1" hangingPunct="1"/>
            <a:r>
              <a:rPr lang="en-US" b="1" smtClean="0"/>
              <a:t>WHY SUPPLY CHAIN PROBLEMS EXIST</a:t>
            </a:r>
          </a:p>
          <a:p>
            <a:pPr lvl="1" eaLnBrk="1" hangingPunct="1"/>
            <a:r>
              <a:rPr lang="en-US" b="1" smtClean="0"/>
              <a:t>third-party logistics suppliers (3PL)</a:t>
            </a:r>
          </a:p>
          <a:p>
            <a:pPr lvl="1" eaLnBrk="1" hangingPunct="1">
              <a:buFont typeface="Arial" charset="0"/>
              <a:buNone/>
            </a:pPr>
            <a:r>
              <a:rPr lang="en-US" smtClean="0"/>
              <a:t>	External, rather than in-house, providers of logistics services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12-</a:t>
            </a:r>
            <a:fld id="{84FA6CD2-E636-47F7-8A8A-533B0E1A9C1B}" type="slidenum">
              <a:rPr lang="es-ES"/>
              <a:pPr>
                <a:defRPr/>
              </a:pPr>
              <a:t>10</a:t>
            </a:fld>
            <a:endParaRPr lang="es-E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4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Solutions to </a:t>
            </a:r>
            <a:br>
              <a:rPr lang="en-US" dirty="0" smtClean="0"/>
            </a:br>
            <a:r>
              <a:rPr lang="en-US" dirty="0" smtClean="0"/>
              <a:t>Order Fulfillment Problems</a:t>
            </a:r>
            <a:endParaRPr lang="en-US" dirty="0"/>
          </a:p>
        </p:txBody>
      </p:sp>
      <p:sp>
        <p:nvSpPr>
          <p:cNvPr id="2355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IMPROVEMENTS IN THE ORDER-TAKING ACTIVITY</a:t>
            </a:r>
          </a:p>
          <a:p>
            <a:pPr eaLnBrk="1" hangingPunct="1"/>
            <a:r>
              <a:rPr lang="en-US" b="1" smtClean="0"/>
              <a:t>warehouse management system (WMS)</a:t>
            </a:r>
          </a:p>
          <a:p>
            <a:pPr eaLnBrk="1" hangingPunct="1">
              <a:buFont typeface="Arial" charset="0"/>
              <a:buNone/>
            </a:pPr>
            <a:r>
              <a:rPr lang="en-US" smtClean="0"/>
              <a:t>	A software system that helps in managing warehouses</a:t>
            </a:r>
          </a:p>
          <a:p>
            <a:pPr lvl="1" eaLnBrk="1" hangingPunct="1"/>
            <a:r>
              <a:rPr lang="en-US" smtClean="0"/>
              <a:t>Other Inventory Management Improvements</a:t>
            </a:r>
          </a:p>
          <a:p>
            <a:pPr lvl="1" eaLnBrk="1" hangingPunct="1"/>
            <a:r>
              <a:rPr lang="en-US" smtClean="0"/>
              <a:t>Automated Warehouses</a:t>
            </a:r>
          </a:p>
          <a:p>
            <a:pPr lvl="1" eaLnBrk="1" hangingPunct="1"/>
            <a:r>
              <a:rPr lang="en-US" smtClean="0"/>
              <a:t>Using Wireless Technologies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12-</a:t>
            </a:r>
            <a:fld id="{3C1EF223-109A-4066-B66C-24C7C2279DE4}" type="slidenum">
              <a:rPr lang="es-ES"/>
              <a:pPr>
                <a:defRPr/>
              </a:pPr>
              <a:t>11</a:t>
            </a:fld>
            <a:endParaRPr lang="es-E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4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Solutions to </a:t>
            </a:r>
            <a:br>
              <a:rPr lang="en-US" dirty="0" smtClean="0"/>
            </a:br>
            <a:r>
              <a:rPr lang="en-US" dirty="0" smtClean="0"/>
              <a:t>Order Fulfillment Problems</a:t>
            </a:r>
            <a:endParaRPr lang="en-US" dirty="0"/>
          </a:p>
        </p:txBody>
      </p:sp>
      <p:sp>
        <p:nvSpPr>
          <p:cNvPr id="2458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SPEEDING DELIVERIES</a:t>
            </a:r>
          </a:p>
          <a:p>
            <a:pPr lvl="1" eaLnBrk="1" hangingPunct="1"/>
            <a:r>
              <a:rPr lang="en-US" smtClean="0"/>
              <a:t>Same-Day, Even Same-Hour, Delivery</a:t>
            </a:r>
          </a:p>
          <a:p>
            <a:pPr lvl="1" eaLnBrk="1" hangingPunct="1"/>
            <a:r>
              <a:rPr lang="en-US" smtClean="0"/>
              <a:t>Supermarket Deliveries</a:t>
            </a:r>
          </a:p>
          <a:p>
            <a:pPr lvl="1" eaLnBrk="1" hangingPunct="1"/>
            <a:r>
              <a:rPr lang="en-US" smtClean="0"/>
              <a:t>A Speedier Superstore Using a Drive-In Model</a:t>
            </a:r>
          </a:p>
          <a:p>
            <a:pPr lvl="1" eaLnBrk="1" hangingPunct="1"/>
            <a:r>
              <a:rPr lang="en-US" smtClean="0"/>
              <a:t>Failed Delivery Companies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12-</a:t>
            </a:r>
            <a:fld id="{CB81CD00-4187-4988-B40E-B52718793689}" type="slidenum">
              <a:rPr lang="es-ES"/>
              <a:pPr>
                <a:defRPr/>
              </a:pPr>
              <a:t>12</a:t>
            </a:fld>
            <a:endParaRPr lang="es-E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4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Solutions to </a:t>
            </a:r>
            <a:br>
              <a:rPr lang="en-US" dirty="0" smtClean="0"/>
            </a:br>
            <a:r>
              <a:rPr lang="en-US" dirty="0" smtClean="0"/>
              <a:t>Order Fulfillment Problems</a:t>
            </a:r>
            <a:endParaRPr lang="en-US" dirty="0"/>
          </a:p>
        </p:txBody>
      </p:sp>
      <p:sp>
        <p:nvSpPr>
          <p:cNvPr id="2560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PARTNERING EFFORTS AND OUTSOURCING LOGISTICS</a:t>
            </a:r>
          </a:p>
          <a:p>
            <a:pPr lvl="1" eaLnBrk="1" hangingPunct="1"/>
            <a:r>
              <a:rPr lang="en-US" smtClean="0"/>
              <a:t>Comprehensive Logistics Services</a:t>
            </a:r>
          </a:p>
          <a:p>
            <a:pPr lvl="1" eaLnBrk="1" hangingPunct="1"/>
            <a:r>
              <a:rPr lang="en-US" smtClean="0"/>
              <a:t>Outsourcing Logistics</a:t>
            </a:r>
          </a:p>
          <a:p>
            <a:pPr eaLnBrk="1" hangingPunct="1"/>
            <a:r>
              <a:rPr lang="en-US" b="1" smtClean="0"/>
              <a:t>INTEGRATED GLOBAL LOGISTICS SYSTEMS</a:t>
            </a:r>
          </a:p>
          <a:p>
            <a:pPr lvl="1" eaLnBrk="1" hangingPunct="1"/>
            <a:r>
              <a:rPr lang="en-US" smtClean="0"/>
              <a:t>Fulfilling Orders</a:t>
            </a:r>
          </a:p>
          <a:p>
            <a:pPr lvl="2" eaLnBrk="1" hangingPunct="1"/>
            <a:r>
              <a:rPr lang="en-US" smtClean="0"/>
              <a:t>Intelligent Factories</a:t>
            </a:r>
          </a:p>
          <a:p>
            <a:pPr lvl="2" eaLnBrk="1" hangingPunct="1"/>
            <a:r>
              <a:rPr lang="en-US" smtClean="0"/>
              <a:t>Distributed Mass Customization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12-</a:t>
            </a:r>
            <a:fld id="{4791A0A6-BAB2-4C90-B3B7-2E4A3C18BF5B}" type="slidenum">
              <a:rPr lang="es-ES"/>
              <a:pPr>
                <a:defRPr/>
              </a:pPr>
              <a:t>13</a:t>
            </a:fld>
            <a:endParaRPr lang="es-E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4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Solutions to </a:t>
            </a:r>
            <a:br>
              <a:rPr lang="en-US" dirty="0" smtClean="0"/>
            </a:br>
            <a:r>
              <a:rPr lang="en-US" dirty="0" smtClean="0"/>
              <a:t>Order Fulfillment Problems</a:t>
            </a:r>
            <a:endParaRPr lang="en-US" dirty="0"/>
          </a:p>
        </p:txBody>
      </p:sp>
      <p:sp>
        <p:nvSpPr>
          <p:cNvPr id="2662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HANDLING RETURNS (REVERSE LOGISTICS)</a:t>
            </a:r>
          </a:p>
          <a:p>
            <a:pPr lvl="1" eaLnBrk="1" hangingPunct="1"/>
            <a:r>
              <a:rPr lang="en-US" smtClean="0"/>
              <a:t>Return the item to the place of purchase</a:t>
            </a:r>
          </a:p>
          <a:p>
            <a:pPr lvl="1" eaLnBrk="1" hangingPunct="1"/>
            <a:r>
              <a:rPr lang="en-US" smtClean="0"/>
              <a:t>Separate the logistics of returns from the logistics of delivery</a:t>
            </a:r>
          </a:p>
          <a:p>
            <a:pPr lvl="1" eaLnBrk="1" hangingPunct="1"/>
            <a:r>
              <a:rPr lang="en-US" smtClean="0"/>
              <a:t>Completely outsource returns</a:t>
            </a:r>
          </a:p>
          <a:p>
            <a:pPr lvl="1" eaLnBrk="1" hangingPunct="1"/>
            <a:r>
              <a:rPr lang="en-US" smtClean="0"/>
              <a:t>Allow the customer to physically drop the returned item at a collection station</a:t>
            </a:r>
          </a:p>
          <a:p>
            <a:pPr lvl="1" eaLnBrk="1" hangingPunct="1"/>
            <a:r>
              <a:rPr lang="en-US" smtClean="0"/>
              <a:t>Auction the returned items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12-</a:t>
            </a:r>
            <a:fld id="{3A7CA1EC-D040-441B-A937-B24A9FE2D5B5}" type="slidenum">
              <a:rPr lang="es-ES"/>
              <a:pPr>
                <a:defRPr/>
              </a:pPr>
              <a:t>14</a:t>
            </a:fld>
            <a:endParaRPr lang="es-E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4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Solutions to </a:t>
            </a:r>
            <a:br>
              <a:rPr lang="en-US" dirty="0" smtClean="0"/>
            </a:br>
            <a:r>
              <a:rPr lang="en-US" dirty="0" smtClean="0"/>
              <a:t>Order Fulfillment Problems</a:t>
            </a:r>
            <a:endParaRPr lang="en-US" dirty="0"/>
          </a:p>
        </p:txBody>
      </p:sp>
      <p:sp>
        <p:nvSpPr>
          <p:cNvPr id="2765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ORDER FULFILLMENT IN B2B</a:t>
            </a:r>
          </a:p>
          <a:p>
            <a:pPr lvl="1" eaLnBrk="1" hangingPunct="1"/>
            <a:r>
              <a:rPr lang="en-US" smtClean="0"/>
              <a:t>Using BPM to Improve Order Fulfillment</a:t>
            </a:r>
          </a:p>
          <a:p>
            <a:pPr lvl="1" eaLnBrk="1" hangingPunct="1"/>
            <a:r>
              <a:rPr lang="en-US" smtClean="0"/>
              <a:t>Using E-Marketplaces and Exchanges to Ease Order Fulfillment Problems in B2B</a:t>
            </a:r>
          </a:p>
          <a:p>
            <a:pPr lvl="1" eaLnBrk="1" hangingPunct="1"/>
            <a:r>
              <a:rPr lang="en-US" smtClean="0"/>
              <a:t>Order Fulfillment in Services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12-</a:t>
            </a:r>
            <a:fld id="{20A20CF1-62E4-4624-85A9-000BB51BD828}" type="slidenum">
              <a:rPr lang="es-ES"/>
              <a:pPr>
                <a:defRPr/>
              </a:pPr>
              <a:t>15</a:t>
            </a:fld>
            <a:endParaRPr lang="es-E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2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Copyright © 2010 Pearson Education, Inc. Publishing as Prentice Hall</a:t>
            </a:r>
            <a:endParaRPr lang="es-ES"/>
          </a:p>
        </p:txBody>
      </p:sp>
      <p:pic>
        <p:nvPicPr>
          <p:cNvPr id="2867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8675" y="233363"/>
            <a:ext cx="7375525" cy="597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 dirty="0"/>
              <a:t>12-</a:t>
            </a:r>
            <a:fld id="{BBAA048B-7E47-42F3-89D5-44FA00F86E37}" type="slidenum">
              <a:rPr lang="es-ES"/>
              <a:pPr>
                <a:defRPr/>
              </a:pPr>
              <a:t>16</a:t>
            </a:fld>
            <a:endParaRPr lang="es-E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4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Solutions to </a:t>
            </a:r>
            <a:br>
              <a:rPr lang="en-US" dirty="0" smtClean="0"/>
            </a:br>
            <a:r>
              <a:rPr lang="en-US" dirty="0" smtClean="0"/>
              <a:t>Order Fulfillment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smtClean="0"/>
              <a:t>INNOVATIVE E-FULFILLMENT STRATEGIES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b="1" dirty="0" smtClean="0"/>
              <a:t>merge-in-transit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	Logistics model in which components for a product may come from two (or more) different physical locations and are shipped directly to the customer’s location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b="1" dirty="0" smtClean="0"/>
              <a:t>rolling warehouse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	Logistics method in which products on the delivery truck are not </a:t>
            </a:r>
            <a:r>
              <a:rPr lang="en-US" dirty="0" err="1" smtClean="0"/>
              <a:t>preassigned</a:t>
            </a:r>
            <a:r>
              <a:rPr lang="en-US" dirty="0" smtClean="0"/>
              <a:t> to a destination, but the decision about the quantity to unload at each destination is made at the time of unloading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12-</a:t>
            </a:r>
            <a:fld id="{F29F7A4D-B36C-4CFC-88F7-76B9072DE147}" type="slidenum">
              <a:rPr lang="es-ES"/>
              <a:pPr>
                <a:defRPr/>
              </a:pPr>
              <a:t>17</a:t>
            </a:fld>
            <a:endParaRPr lang="es-E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4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Integration and </a:t>
            </a:r>
            <a:br>
              <a:rPr lang="en-US" dirty="0" smtClean="0"/>
            </a:br>
            <a:r>
              <a:rPr lang="en-US" dirty="0" smtClean="0"/>
              <a:t>Enterprise Resource Planning</a:t>
            </a:r>
            <a:endParaRPr lang="en-US" dirty="0"/>
          </a:p>
        </p:txBody>
      </p:sp>
      <p:sp>
        <p:nvSpPr>
          <p:cNvPr id="3072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enterprise resource planning (ERP)</a:t>
            </a:r>
          </a:p>
          <a:p>
            <a:pPr eaLnBrk="1" hangingPunct="1">
              <a:buFont typeface="Arial" charset="0"/>
              <a:buNone/>
            </a:pPr>
            <a:r>
              <a:rPr lang="en-US" smtClean="0"/>
              <a:t>	An enterprisewide information system designed to coordinate all the resources, information, and activities needed to complete business processes such as order fulfillment or billing</a:t>
            </a:r>
          </a:p>
          <a:p>
            <a:pPr lvl="1" eaLnBrk="1" hangingPunct="1"/>
            <a:r>
              <a:rPr lang="en-US" smtClean="0"/>
              <a:t>ERP’s Structure</a:t>
            </a:r>
          </a:p>
          <a:p>
            <a:pPr lvl="1" eaLnBrk="1" hangingPunct="1"/>
            <a:r>
              <a:rPr lang="en-US" smtClean="0"/>
              <a:t>Objectives and Vendors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12-</a:t>
            </a:r>
            <a:fld id="{C36F6C89-271E-4320-B6FD-BEC0E8C6B953}" type="slidenum">
              <a:rPr lang="es-ES"/>
              <a:pPr>
                <a:defRPr/>
              </a:pPr>
              <a:t>18</a:t>
            </a:fld>
            <a:endParaRPr lang="es-E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4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Learning Objectives</a:t>
            </a:r>
            <a:r>
              <a:rPr lang="es-ES" dirty="0" smtClean="0"/>
              <a:t> </a:t>
            </a:r>
            <a:endParaRPr lang="es-ES" dirty="0"/>
          </a:p>
        </p:txBody>
      </p:sp>
      <p:sp>
        <p:nvSpPr>
          <p:cNvPr id="13316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eaLnBrk="1" hangingPunct="1">
              <a:buFont typeface="Calibri" pitchFamily="34" charset="0"/>
              <a:buAutoNum type="arabicPeriod"/>
            </a:pPr>
            <a:r>
              <a:rPr lang="en-US" smtClean="0"/>
              <a:t>Describe the role of support services in electronic commerce (EC).</a:t>
            </a:r>
          </a:p>
          <a:p>
            <a:pPr marL="514350" indent="-514350" eaLnBrk="1" hangingPunct="1">
              <a:buFont typeface="Calibri" pitchFamily="34" charset="0"/>
              <a:buAutoNum type="arabicPeriod"/>
            </a:pPr>
            <a:r>
              <a:rPr lang="en-US" smtClean="0"/>
              <a:t>Define EC order fulfillment and describe the EC order fulfillment process.</a:t>
            </a:r>
          </a:p>
          <a:p>
            <a:pPr marL="514350" indent="-514350" eaLnBrk="1" hangingPunct="1">
              <a:buFont typeface="Calibri" pitchFamily="34" charset="0"/>
              <a:buAutoNum type="arabicPeriod"/>
            </a:pPr>
            <a:r>
              <a:rPr lang="en-US" smtClean="0"/>
              <a:t>Describe the major problems of EC order fulfillment.</a:t>
            </a:r>
          </a:p>
          <a:p>
            <a:pPr marL="514350" indent="-514350" eaLnBrk="1" hangingPunct="1">
              <a:buFont typeface="Calibri" pitchFamily="34" charset="0"/>
              <a:buAutoNum type="arabicPeriod"/>
            </a:pPr>
            <a:r>
              <a:rPr lang="en-US" smtClean="0"/>
              <a:t>Describe various solutions to EC order fulfillment problems.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12-</a:t>
            </a:r>
            <a:fld id="{BF6E01E4-FEED-4067-A774-0D40E8B2A6A2}" type="slidenum">
              <a:rPr lang="es-ES"/>
              <a:pPr>
                <a:defRPr/>
              </a:pPr>
              <a:t>1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2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Copyright © 2010 Pearson Education, Inc. Publishing as Prentice Hall</a:t>
            </a:r>
            <a:endParaRPr lang="es-ES"/>
          </a:p>
        </p:txBody>
      </p:sp>
      <p:pic>
        <p:nvPicPr>
          <p:cNvPr id="3174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44625" y="322263"/>
            <a:ext cx="6308725" cy="585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 dirty="0"/>
              <a:t>12-</a:t>
            </a:r>
            <a:fld id="{7920D1C8-4752-4128-9F88-A2BF1E899B5F}" type="slidenum">
              <a:rPr lang="es-ES"/>
              <a:pPr>
                <a:defRPr/>
              </a:pPr>
              <a:t>19</a:t>
            </a:fld>
            <a:endParaRPr lang="es-E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4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Integration and </a:t>
            </a:r>
            <a:br>
              <a:rPr lang="en-US" dirty="0" smtClean="0"/>
            </a:br>
            <a:r>
              <a:rPr lang="en-US" dirty="0" smtClean="0"/>
              <a:t>Enterprise Resource Planning</a:t>
            </a:r>
            <a:endParaRPr lang="en-US" dirty="0"/>
          </a:p>
        </p:txBody>
      </p:sp>
      <p:sp>
        <p:nvSpPr>
          <p:cNvPr id="3277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400" b="1" smtClean="0"/>
              <a:t>ADVANTAGES AND BENEFITS OF ERP SYSTEMS</a:t>
            </a:r>
          </a:p>
          <a:p>
            <a:pPr lvl="1" eaLnBrk="1" hangingPunct="1">
              <a:spcBef>
                <a:spcPct val="0"/>
              </a:spcBef>
            </a:pPr>
            <a:r>
              <a:rPr lang="en-US" sz="2200" smtClean="0"/>
              <a:t>Major potential benefits of ERP systems:</a:t>
            </a:r>
          </a:p>
          <a:p>
            <a:pPr lvl="2" eaLnBrk="1" hangingPunct="1">
              <a:spcBef>
                <a:spcPct val="0"/>
              </a:spcBef>
            </a:pPr>
            <a:r>
              <a:rPr lang="en-US" sz="2000" smtClean="0"/>
              <a:t>Buyers can reach more vendors</a:t>
            </a:r>
          </a:p>
          <a:p>
            <a:pPr lvl="2" eaLnBrk="1" hangingPunct="1">
              <a:spcBef>
                <a:spcPct val="0"/>
              </a:spcBef>
            </a:pPr>
            <a:r>
              <a:rPr lang="en-US" sz="2000" smtClean="0"/>
              <a:t>Potential for substantial yearly savings to buyers from cost reduction</a:t>
            </a:r>
          </a:p>
          <a:p>
            <a:pPr lvl="2" eaLnBrk="1" hangingPunct="1">
              <a:spcBef>
                <a:spcPct val="0"/>
              </a:spcBef>
            </a:pPr>
            <a:r>
              <a:rPr lang="en-US" sz="2000" smtClean="0"/>
              <a:t>Faster product/service look-up and ordering</a:t>
            </a:r>
          </a:p>
          <a:p>
            <a:pPr lvl="2" eaLnBrk="1" hangingPunct="1">
              <a:spcBef>
                <a:spcPct val="0"/>
              </a:spcBef>
            </a:pPr>
            <a:r>
              <a:rPr lang="en-US" sz="2000" smtClean="0"/>
              <a:t>Automated ordering and payment</a:t>
            </a:r>
          </a:p>
          <a:p>
            <a:pPr lvl="2" eaLnBrk="1" hangingPunct="1">
              <a:spcBef>
                <a:spcPct val="0"/>
              </a:spcBef>
            </a:pPr>
            <a:r>
              <a:rPr lang="en-US" sz="2000" smtClean="0"/>
              <a:t>Fast access to detailed account histories</a:t>
            </a:r>
          </a:p>
          <a:p>
            <a:pPr lvl="2" eaLnBrk="1" hangingPunct="1">
              <a:spcBef>
                <a:spcPct val="0"/>
              </a:spcBef>
            </a:pPr>
            <a:r>
              <a:rPr lang="en-US" sz="2000" smtClean="0"/>
              <a:t>Ability to distribute, receive, and award contracts out for bid much faster</a:t>
            </a:r>
          </a:p>
          <a:p>
            <a:pPr lvl="2" eaLnBrk="1" hangingPunct="1">
              <a:spcBef>
                <a:spcPct val="0"/>
              </a:spcBef>
            </a:pPr>
            <a:r>
              <a:rPr lang="en-US" sz="2000" smtClean="0"/>
              <a:t>Link the budget system</a:t>
            </a:r>
          </a:p>
          <a:p>
            <a:pPr lvl="2" eaLnBrk="1" hangingPunct="1">
              <a:spcBef>
                <a:spcPct val="0"/>
              </a:spcBef>
            </a:pPr>
            <a:r>
              <a:rPr lang="en-US" sz="2000" smtClean="0"/>
              <a:t>Provide easy access to trend data</a:t>
            </a:r>
          </a:p>
          <a:p>
            <a:pPr lvl="2" eaLnBrk="1" hangingPunct="1">
              <a:spcBef>
                <a:spcPct val="0"/>
              </a:spcBef>
            </a:pPr>
            <a:r>
              <a:rPr lang="en-US" sz="2000" smtClean="0"/>
              <a:t>Empower departments to more closely measure program performance and results</a:t>
            </a:r>
          </a:p>
          <a:p>
            <a:pPr lvl="2" eaLnBrk="1" hangingPunct="1"/>
            <a:endParaRPr lang="en-US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12-</a:t>
            </a:r>
            <a:fld id="{EAB97C32-F022-4B98-9A80-8BA9A1878F40}" type="slidenum">
              <a:rPr lang="es-ES"/>
              <a:pPr>
                <a:defRPr/>
              </a:pPr>
              <a:t>20</a:t>
            </a:fld>
            <a:endParaRPr lang="es-E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4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Intelligent Agents and </a:t>
            </a:r>
            <a:br>
              <a:rPr lang="en-US" dirty="0" smtClean="0"/>
            </a:br>
            <a:r>
              <a:rPr lang="en-US" dirty="0" smtClean="0"/>
              <a:t>Their Role in E-Commerce</a:t>
            </a:r>
            <a:endParaRPr lang="en-US" dirty="0"/>
          </a:p>
        </p:txBody>
      </p:sp>
      <p:sp>
        <p:nvSpPr>
          <p:cNvPr id="3379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intelligent agent (IA)</a:t>
            </a:r>
          </a:p>
          <a:p>
            <a:pPr eaLnBrk="1" hangingPunct="1">
              <a:buFont typeface="Arial" charset="0"/>
              <a:buNone/>
            </a:pPr>
            <a:r>
              <a:rPr lang="en-US" smtClean="0"/>
              <a:t>	An autonomous entity that perceives its environment via sensors, and acts upon that environment directing its activity toward achieving a goal(s) (i.e., acting rationally) using its actuators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12-</a:t>
            </a:r>
            <a:fld id="{E7DFD636-C60E-4275-BF34-6F3E24D5D627}" type="slidenum">
              <a:rPr lang="es-ES"/>
              <a:pPr>
                <a:defRPr/>
              </a:pPr>
              <a:t>21</a:t>
            </a:fld>
            <a:endParaRPr lang="es-ES"/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2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 dirty="0"/>
              <a:t>12-</a:t>
            </a:r>
            <a:fld id="{7D74CDD6-144F-47ED-A70A-3689112F8967}" type="slidenum">
              <a:rPr lang="es-ES"/>
              <a:pPr>
                <a:defRPr/>
              </a:pPr>
              <a:t>22</a:t>
            </a:fld>
            <a:endParaRPr lang="es-ES" dirty="0"/>
          </a:p>
        </p:txBody>
      </p:sp>
      <p:pic>
        <p:nvPicPr>
          <p:cNvPr id="3482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9450" y="511175"/>
            <a:ext cx="7786688" cy="543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4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Intelligent Agents and </a:t>
            </a:r>
            <a:br>
              <a:rPr lang="en-US" dirty="0" smtClean="0"/>
            </a:br>
            <a:r>
              <a:rPr lang="en-US" dirty="0" smtClean="0"/>
              <a:t>Their Role in E-Commerce</a:t>
            </a:r>
            <a:endParaRPr lang="en-US" dirty="0"/>
          </a:p>
        </p:txBody>
      </p:sp>
      <p:sp>
        <p:nvSpPr>
          <p:cNvPr id="3584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eaLnBrk="1" hangingPunct="1"/>
            <a:r>
              <a:rPr lang="en-US" smtClean="0"/>
              <a:t>Types of Agents</a:t>
            </a:r>
          </a:p>
          <a:p>
            <a:pPr lvl="1" eaLnBrk="1" hangingPunct="1"/>
            <a:r>
              <a:rPr lang="en-US" b="1" smtClean="0"/>
              <a:t>software agents</a:t>
            </a:r>
          </a:p>
          <a:p>
            <a:pPr lvl="1" eaLnBrk="1" hangingPunct="1">
              <a:buFont typeface="Arial" charset="0"/>
              <a:buNone/>
            </a:pPr>
            <a:r>
              <a:rPr lang="en-US" smtClean="0"/>
              <a:t>	Autonomous software programs that carry out tasks on behalf of users</a:t>
            </a:r>
          </a:p>
          <a:p>
            <a:pPr lvl="2" eaLnBrk="1" hangingPunct="1"/>
            <a:r>
              <a:rPr lang="en-US" smtClean="0"/>
              <a:t>Major types of software agents</a:t>
            </a:r>
          </a:p>
          <a:p>
            <a:pPr lvl="3" eaLnBrk="1" hangingPunct="1"/>
            <a:r>
              <a:rPr lang="en-US" smtClean="0"/>
              <a:t>Simple reflex agents</a:t>
            </a:r>
          </a:p>
          <a:p>
            <a:pPr lvl="3" eaLnBrk="1" hangingPunct="1"/>
            <a:r>
              <a:rPr lang="en-US" smtClean="0"/>
              <a:t>Model-based reflex agents</a:t>
            </a:r>
          </a:p>
          <a:p>
            <a:pPr lvl="3" eaLnBrk="1" hangingPunct="1"/>
            <a:r>
              <a:rPr lang="en-US" smtClean="0"/>
              <a:t>Goal-based agents</a:t>
            </a:r>
          </a:p>
          <a:p>
            <a:pPr lvl="3" eaLnBrk="1" hangingPunct="1"/>
            <a:r>
              <a:rPr lang="en-US" smtClean="0"/>
              <a:t>Utility-based agents</a:t>
            </a:r>
          </a:p>
          <a:p>
            <a:pPr lvl="1" eaLnBrk="1" hangingPunct="1"/>
            <a:endParaRPr lang="en-US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12-</a:t>
            </a:r>
            <a:fld id="{0D5AF9D4-B3F7-4034-A8F5-45B806E858A2}" type="slidenum">
              <a:rPr lang="es-ES"/>
              <a:pPr>
                <a:defRPr/>
              </a:pPr>
              <a:t>23</a:t>
            </a:fld>
            <a:endParaRPr lang="es-ES"/>
          </a:p>
        </p:txBody>
      </p:sp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4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Intelligent Agents and </a:t>
            </a:r>
            <a:br>
              <a:rPr lang="en-US" dirty="0" smtClean="0"/>
            </a:br>
            <a:r>
              <a:rPr lang="en-US" dirty="0" smtClean="0"/>
              <a:t>Their Role in E-Commerce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/>
          </a:bodyPr>
          <a:lstStyle/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b="1" dirty="0" smtClean="0"/>
              <a:t>Mobile Agents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smtClean="0"/>
              <a:t>resident agents</a:t>
            </a:r>
            <a:endParaRPr lang="en-US" dirty="0" smtClean="0"/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	Software agents that stay in the computer or system and perform their tasks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smtClean="0"/>
              <a:t>mobile agents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	Software agents that move to other systems, performing tasks there. A </a:t>
            </a:r>
            <a:r>
              <a:rPr lang="en-US" i="1" dirty="0" smtClean="0"/>
              <a:t>mobile agent </a:t>
            </a:r>
            <a:r>
              <a:rPr lang="en-US" dirty="0" smtClean="0"/>
              <a:t>can</a:t>
            </a:r>
            <a:r>
              <a:rPr lang="en-US" i="1" dirty="0" smtClean="0"/>
              <a:t> </a:t>
            </a:r>
            <a:r>
              <a:rPr lang="en-US" dirty="0" smtClean="0"/>
              <a:t>transport itself across different system architectures and platforms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smtClean="0"/>
              <a:t>mobility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	The degree to which the agents themselves travel over the network. Some agents are very mobile; others are not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12-</a:t>
            </a:r>
            <a:fld id="{09A298D0-D82B-4294-9E03-36CE527B3D29}" type="slidenum">
              <a:rPr lang="es-ES"/>
              <a:pPr>
                <a:defRPr/>
              </a:pPr>
              <a:t>24</a:t>
            </a:fld>
            <a:endParaRPr lang="es-ES"/>
          </a:p>
        </p:txBody>
      </p: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4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Intelligent Agents and </a:t>
            </a:r>
            <a:br>
              <a:rPr lang="en-US" dirty="0" smtClean="0"/>
            </a:br>
            <a:r>
              <a:rPr lang="en-US" dirty="0" smtClean="0"/>
              <a:t>Their Role in E-Commerce</a:t>
            </a:r>
            <a:endParaRPr lang="en-US" dirty="0"/>
          </a:p>
        </p:txBody>
      </p:sp>
      <p:sp>
        <p:nvSpPr>
          <p:cNvPr id="3789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eaLnBrk="1" hangingPunct="1"/>
            <a:r>
              <a:rPr lang="en-US" b="1" smtClean="0"/>
              <a:t>learning agents</a:t>
            </a:r>
          </a:p>
          <a:p>
            <a:pPr lvl="1" eaLnBrk="1" hangingPunct="1">
              <a:buFont typeface="Arial" charset="0"/>
              <a:buNone/>
            </a:pPr>
            <a:r>
              <a:rPr lang="en-US" smtClean="0"/>
              <a:t>	Software agents that have the capacity to adapt or modify their behavior—that is, to learn</a:t>
            </a:r>
          </a:p>
          <a:p>
            <a:pPr lvl="2" eaLnBrk="1" hangingPunct="1"/>
            <a:r>
              <a:rPr lang="en-US" smtClean="0"/>
              <a:t>A learning agent can modify its behavior in four ways:</a:t>
            </a:r>
          </a:p>
          <a:p>
            <a:pPr marL="1828800" lvl="3" indent="-457200" eaLnBrk="1" hangingPunct="1">
              <a:buFont typeface="Calibri" pitchFamily="34" charset="0"/>
              <a:buAutoNum type="arabicPeriod"/>
            </a:pPr>
            <a:r>
              <a:rPr lang="en-US" smtClean="0"/>
              <a:t>“Look over the shoulder” of the user</a:t>
            </a:r>
          </a:p>
          <a:p>
            <a:pPr marL="1828800" lvl="3" indent="-457200" eaLnBrk="1" hangingPunct="1">
              <a:buFont typeface="Calibri" pitchFamily="34" charset="0"/>
              <a:buAutoNum type="arabicPeriod"/>
            </a:pPr>
            <a:r>
              <a:rPr lang="en-US" smtClean="0"/>
              <a:t>Provide direct and indirect user feedback</a:t>
            </a:r>
          </a:p>
          <a:p>
            <a:pPr marL="1828800" lvl="3" indent="-457200" eaLnBrk="1" hangingPunct="1">
              <a:buFont typeface="Calibri" pitchFamily="34" charset="0"/>
              <a:buAutoNum type="arabicPeriod"/>
            </a:pPr>
            <a:r>
              <a:rPr lang="en-US" smtClean="0"/>
              <a:t>Learn from examples given by the user</a:t>
            </a:r>
          </a:p>
          <a:p>
            <a:pPr marL="1828800" lvl="3" indent="-457200" eaLnBrk="1" hangingPunct="1">
              <a:buFont typeface="Calibri" pitchFamily="34" charset="0"/>
              <a:buAutoNum type="arabicPeriod"/>
            </a:pPr>
            <a:r>
              <a:rPr lang="en-US" smtClean="0"/>
              <a:t>Ask the agents of other users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12-</a:t>
            </a:r>
            <a:fld id="{B389390C-DB60-43D0-8AFA-DD42C6210D7C}" type="slidenum">
              <a:rPr lang="es-ES"/>
              <a:pPr>
                <a:defRPr/>
              </a:pPr>
              <a:t>25</a:t>
            </a:fld>
            <a:endParaRPr lang="es-ES"/>
          </a:p>
        </p:txBody>
      </p:sp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4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Intelligent Agents and </a:t>
            </a:r>
            <a:br>
              <a:rPr lang="en-US" dirty="0" smtClean="0"/>
            </a:br>
            <a:r>
              <a:rPr lang="en-US" dirty="0" smtClean="0"/>
              <a:t>Their Role in E-Commerce</a:t>
            </a:r>
            <a:endParaRPr lang="en-US" dirty="0"/>
          </a:p>
        </p:txBody>
      </p:sp>
      <p:sp>
        <p:nvSpPr>
          <p:cNvPr id="3891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multiagent systems (MASs)</a:t>
            </a:r>
          </a:p>
          <a:p>
            <a:pPr eaLnBrk="1" hangingPunct="1">
              <a:buFont typeface="Arial" charset="0"/>
              <a:buNone/>
            </a:pPr>
            <a:r>
              <a:rPr lang="en-US" smtClean="0"/>
              <a:t>	Computer systems in which there is no single designer who stands behind all the agents; each agent in the system can be working toward different, even contradictory, goals</a:t>
            </a:r>
          </a:p>
          <a:p>
            <a:pPr eaLnBrk="1" hangingPunct="1"/>
            <a:endParaRPr lang="en-US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12-</a:t>
            </a:r>
            <a:fld id="{6EEED477-BF02-405E-91B1-8F02DAE28B4B}" type="slidenum">
              <a:rPr lang="es-ES"/>
              <a:pPr>
                <a:defRPr/>
              </a:pPr>
              <a:t>26</a:t>
            </a:fld>
            <a:endParaRPr lang="es-ES"/>
          </a:p>
        </p:txBody>
      </p:sp>
    </p:spTree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4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Intelligent Agents and </a:t>
            </a:r>
            <a:br>
              <a:rPr lang="en-US" dirty="0" smtClean="0"/>
            </a:br>
            <a:r>
              <a:rPr lang="en-US" dirty="0" smtClean="0"/>
              <a:t>Their Role in E-Commerce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smtClean="0"/>
              <a:t>APPLICATIONS OF SOFTWARE AND INTELLIGENT AGENTS IN E-COMMERCE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Mundane personal activity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Search and retrieval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Repetitive office activity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Decision support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Domain experts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Data mining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Web and text mining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12-</a:t>
            </a:r>
            <a:fld id="{7E509A91-D6DB-4661-8FFA-D6778BC5F2D8}" type="slidenum">
              <a:rPr lang="es-ES"/>
              <a:pPr>
                <a:defRPr/>
              </a:pPr>
              <a:t>27</a:t>
            </a:fld>
            <a:endParaRPr lang="es-ES"/>
          </a:p>
        </p:txBody>
      </p:sp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4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Other E-Commerce Support Services</a:t>
            </a:r>
            <a:endParaRPr lang="en-US" dirty="0"/>
          </a:p>
        </p:txBody>
      </p:sp>
      <p:sp>
        <p:nvSpPr>
          <p:cNvPr id="4096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CONSULTING SERVICES</a:t>
            </a:r>
          </a:p>
          <a:p>
            <a:pPr lvl="1" eaLnBrk="1" hangingPunct="1"/>
            <a:r>
              <a:rPr lang="en-US" smtClean="0"/>
              <a:t>Online Consulting</a:t>
            </a:r>
          </a:p>
          <a:p>
            <a:pPr eaLnBrk="1" hangingPunct="1"/>
            <a:r>
              <a:rPr lang="en-US" b="1" smtClean="0"/>
              <a:t>DIRECTORY SERVICES, NEWSLETTERS, AND SEARCH ENGINES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12-</a:t>
            </a:r>
            <a:fld id="{F121954A-920E-4924-9114-6804060B771A}" type="slidenum">
              <a:rPr lang="es-ES"/>
              <a:pPr>
                <a:defRPr/>
              </a:pPr>
              <a:t>28</a:t>
            </a:fld>
            <a:endParaRPr lang="es-ES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4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Learning Objectives</a:t>
            </a:r>
            <a:r>
              <a:rPr lang="es-ES" dirty="0" smtClean="0"/>
              <a:t>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 startAt="5"/>
              <a:defRPr/>
            </a:pPr>
            <a:r>
              <a:rPr lang="en-US" dirty="0" smtClean="0"/>
              <a:t>Describe the integration of enterprise systems and e-commerce.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 startAt="5"/>
              <a:defRPr/>
            </a:pPr>
            <a:r>
              <a:rPr lang="en-US" dirty="0" smtClean="0"/>
              <a:t>Describe enterprise resource planning (ERP) and its benefits.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 startAt="5"/>
              <a:defRPr/>
            </a:pPr>
            <a:r>
              <a:rPr lang="en-US" dirty="0" smtClean="0"/>
              <a:t>Describe intelligent agents as supporters of EC.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 startAt="5"/>
              <a:defRPr/>
            </a:pPr>
            <a:r>
              <a:rPr lang="en-US" dirty="0" smtClean="0"/>
              <a:t>Describe other EC support services.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 startAt="5"/>
              <a:defRPr/>
            </a:pPr>
            <a:r>
              <a:rPr lang="en-US" dirty="0" smtClean="0"/>
              <a:t>Discuss the drivers of outsourcing support services.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12-</a:t>
            </a:r>
            <a:fld id="{A4735208-8D69-40F1-8ED2-06133E4D9C02}" type="slidenum">
              <a:rPr lang="es-ES"/>
              <a:pPr>
                <a:defRPr/>
              </a:pPr>
              <a:t>2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7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Other E-Commerce Support Services</a:t>
            </a:r>
            <a:endParaRPr lang="en-US" dirty="0"/>
          </a:p>
        </p:txBody>
      </p:sp>
      <p:sp>
        <p:nvSpPr>
          <p:cNvPr id="41988" name="Text Placeholder 7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7829550" cy="639762"/>
          </a:xfrm>
        </p:spPr>
        <p:txBody>
          <a:bodyPr/>
          <a:lstStyle/>
          <a:p>
            <a:pPr eaLnBrk="1" hangingPunct="1"/>
            <a:r>
              <a:rPr lang="en-US" sz="2800" smtClean="0"/>
              <a:t>MORE EC SUPPORT SERVICES</a:t>
            </a:r>
          </a:p>
        </p:txBody>
      </p:sp>
      <p:sp>
        <p:nvSpPr>
          <p:cNvPr id="41989" name="Content Placeholder 2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329113" cy="3951288"/>
          </a:xfrm>
        </p:spPr>
        <p:txBody>
          <a:bodyPr/>
          <a:lstStyle/>
          <a:p>
            <a:pPr eaLnBrk="1" hangingPunct="1"/>
            <a:r>
              <a:rPr lang="en-US" sz="2200" smtClean="0"/>
              <a:t>Trust Services</a:t>
            </a:r>
          </a:p>
          <a:p>
            <a:pPr eaLnBrk="1" hangingPunct="1"/>
            <a:r>
              <a:rPr lang="en-US" sz="2200" smtClean="0"/>
              <a:t>Trademark and Domain Names</a:t>
            </a:r>
          </a:p>
          <a:p>
            <a:pPr eaLnBrk="1" hangingPunct="1"/>
            <a:r>
              <a:rPr lang="en-US" sz="2200" smtClean="0"/>
              <a:t>Digital Photos</a:t>
            </a:r>
          </a:p>
          <a:p>
            <a:pPr eaLnBrk="1" hangingPunct="1"/>
            <a:r>
              <a:rPr lang="en-US" sz="2200" smtClean="0"/>
              <a:t>Global Business Communities</a:t>
            </a:r>
          </a:p>
          <a:p>
            <a:pPr eaLnBrk="1" hangingPunct="1"/>
            <a:r>
              <a:rPr lang="en-US" sz="2200" smtClean="0"/>
              <a:t>Access to Commercial Databases</a:t>
            </a:r>
          </a:p>
        </p:txBody>
      </p:sp>
      <p:sp>
        <p:nvSpPr>
          <p:cNvPr id="41990" name="Content Placeholder 9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eaLnBrk="1" hangingPunct="1"/>
            <a:r>
              <a:rPr lang="en-US" sz="2200" smtClean="0"/>
              <a:t>Knowledge Management</a:t>
            </a:r>
          </a:p>
          <a:p>
            <a:pPr eaLnBrk="1" hangingPunct="1"/>
            <a:r>
              <a:rPr lang="en-US" sz="2200" smtClean="0"/>
              <a:t>Client Matching</a:t>
            </a:r>
          </a:p>
          <a:p>
            <a:pPr eaLnBrk="1" hangingPunct="1"/>
            <a:r>
              <a:rPr lang="en-US" sz="2200" smtClean="0"/>
              <a:t>E-Business Rating Sites</a:t>
            </a:r>
          </a:p>
          <a:p>
            <a:pPr eaLnBrk="1" hangingPunct="1"/>
            <a:r>
              <a:rPr lang="en-US" sz="2200" smtClean="0"/>
              <a:t>Security and Encryption Sites</a:t>
            </a:r>
          </a:p>
          <a:p>
            <a:pPr eaLnBrk="1" hangingPunct="1"/>
            <a:r>
              <a:rPr lang="en-US" sz="2200" smtClean="0"/>
              <a:t>Web Research Services</a:t>
            </a:r>
          </a:p>
          <a:p>
            <a:pPr eaLnBrk="1" hangingPunct="1"/>
            <a:r>
              <a:rPr lang="en-US" sz="2200" smtClean="0"/>
              <a:t>Coupon-Generating Sites</a:t>
            </a:r>
          </a:p>
          <a:p>
            <a:pPr eaLnBrk="1" hangingPunct="1">
              <a:buFont typeface="Arial" charset="0"/>
              <a:buNone/>
            </a:pPr>
            <a:endParaRPr lang="en-US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12-</a:t>
            </a:r>
            <a:fld id="{2B05EDC7-BE39-4F94-A228-B406F1D1FABA}" type="slidenum">
              <a:rPr lang="es-ES"/>
              <a:pPr>
                <a:defRPr/>
              </a:pPr>
              <a:t>29</a:t>
            </a:fld>
            <a:endParaRPr lang="es-ES" dirty="0"/>
          </a:p>
        </p:txBody>
      </p:sp>
    </p:spTree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4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Other E-Commerce Support Services</a:t>
            </a:r>
            <a:endParaRPr lang="en-US" dirty="0"/>
          </a:p>
        </p:txBody>
      </p:sp>
      <p:sp>
        <p:nvSpPr>
          <p:cNvPr id="4301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OUTSOURCING EC SUPPORT SERVICES</a:t>
            </a:r>
          </a:p>
          <a:p>
            <a:pPr lvl="1" eaLnBrk="1" hangingPunct="1"/>
            <a:r>
              <a:rPr lang="en-US" smtClean="0"/>
              <a:t>Why Outsource EC Services?</a:t>
            </a:r>
          </a:p>
          <a:p>
            <a:pPr lvl="1" eaLnBrk="1" hangingPunct="1"/>
            <a:r>
              <a:rPr lang="en-US" smtClean="0"/>
              <a:t>IT Outsourcing and Application Service Providers</a:t>
            </a:r>
          </a:p>
          <a:p>
            <a:pPr lvl="2" eaLnBrk="1" hangingPunct="1"/>
            <a:r>
              <a:rPr lang="en-US" b="1" smtClean="0"/>
              <a:t>application service provider (ASP)</a:t>
            </a:r>
          </a:p>
          <a:p>
            <a:pPr lvl="2" eaLnBrk="1" hangingPunct="1">
              <a:buFont typeface="Arial" charset="0"/>
              <a:buNone/>
            </a:pPr>
            <a:r>
              <a:rPr lang="en-US" smtClean="0"/>
              <a:t>	An agent or vendor who assembles the functions needed by enterprises and packages them with outsourced development, operation, maintenance, and other services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12-</a:t>
            </a:r>
            <a:fld id="{E9D682A3-4B9C-458A-A88B-59F88AF9AEE1}" type="slidenum">
              <a:rPr lang="es-ES"/>
              <a:pPr>
                <a:defRPr/>
              </a:pPr>
              <a:t>30</a:t>
            </a:fld>
            <a:endParaRPr lang="es-ES"/>
          </a:p>
        </p:txBody>
      </p:sp>
    </p:spTree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2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Copyright © 2010 Pearson Education, Inc. Publishing as Prentice Hall</a:t>
            </a:r>
            <a:endParaRPr lang="es-ES"/>
          </a:p>
        </p:txBody>
      </p:sp>
      <p:pic>
        <p:nvPicPr>
          <p:cNvPr id="4403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8650" y="706438"/>
            <a:ext cx="7858125" cy="5462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 dirty="0"/>
              <a:t>12-</a:t>
            </a:r>
            <a:fld id="{A49C55AB-32DF-4126-942F-60C32E0591E7}" type="slidenum">
              <a:rPr lang="es-ES"/>
              <a:pPr>
                <a:defRPr/>
              </a:pPr>
              <a:t>31</a:t>
            </a:fld>
            <a:endParaRPr lang="es-ES" dirty="0"/>
          </a:p>
        </p:txBody>
      </p:sp>
    </p:spTree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4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Managerial Issues</a:t>
            </a:r>
            <a:endParaRPr lang="en-US" dirty="0"/>
          </a:p>
        </p:txBody>
      </p:sp>
      <p:sp>
        <p:nvSpPr>
          <p:cNvPr id="4506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eaLnBrk="1" hangingPunct="1">
              <a:buFont typeface="Calibri" pitchFamily="34" charset="0"/>
              <a:buAutoNum type="arabicPeriod"/>
            </a:pPr>
            <a:r>
              <a:rPr lang="en-US" smtClean="0"/>
              <a:t>If you are an EC vendor, what is the bottleneck in the order fulfillment process?</a:t>
            </a:r>
          </a:p>
          <a:p>
            <a:pPr marL="514350" indent="-514350" eaLnBrk="1" hangingPunct="1">
              <a:buFont typeface="Calibri" pitchFamily="34" charset="0"/>
              <a:buAutoNum type="arabicPeriod"/>
            </a:pPr>
            <a:r>
              <a:rPr lang="en-US" smtClean="0"/>
              <a:t>For which items should we keep our own inventory?</a:t>
            </a:r>
          </a:p>
          <a:p>
            <a:pPr marL="514350" indent="-514350" eaLnBrk="1" hangingPunct="1">
              <a:buFont typeface="Calibri" pitchFamily="34" charset="0"/>
              <a:buAutoNum type="arabicPeriod"/>
            </a:pPr>
            <a:r>
              <a:rPr lang="en-US" smtClean="0"/>
              <a:t>What is the alliance strategy in order fulfillment?</a:t>
            </a:r>
          </a:p>
          <a:p>
            <a:pPr marL="514350" indent="-514350" eaLnBrk="1" hangingPunct="1">
              <a:buFont typeface="Calibri" pitchFamily="34" charset="0"/>
              <a:buAutoNum type="arabicPeriod"/>
            </a:pPr>
            <a:r>
              <a:rPr lang="en-US" smtClean="0"/>
              <a:t>How should we manage returns?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12-</a:t>
            </a:r>
            <a:fld id="{7386DA9C-7B01-42CD-AE1F-08A4CB177B56}" type="slidenum">
              <a:rPr lang="es-ES"/>
              <a:pPr>
                <a:defRPr/>
              </a:pPr>
              <a:t>32</a:t>
            </a:fld>
            <a:endParaRPr lang="es-ES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4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Managerial Issues</a:t>
            </a:r>
            <a:endParaRPr lang="en-US" dirty="0"/>
          </a:p>
        </p:txBody>
      </p:sp>
      <p:sp>
        <p:nvSpPr>
          <p:cNvPr id="4608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eaLnBrk="1" hangingPunct="1">
              <a:buFont typeface="Calibri" pitchFamily="34" charset="0"/>
              <a:buAutoNum type="arabicPeriod" startAt="5"/>
            </a:pPr>
            <a:r>
              <a:rPr lang="en-US" smtClean="0"/>
              <a:t>What logistic information should we provide to customers?</a:t>
            </a:r>
          </a:p>
          <a:p>
            <a:pPr marL="514350" indent="-514350" eaLnBrk="1" hangingPunct="1">
              <a:buFont typeface="Calibri" pitchFamily="34" charset="0"/>
              <a:buAutoNum type="arabicPeriod" startAt="5"/>
            </a:pPr>
            <a:r>
              <a:rPr lang="en-US" smtClean="0"/>
              <a:t>What integration policy of EC with ERP, SCM, and CRM should be in place?</a:t>
            </a:r>
          </a:p>
          <a:p>
            <a:pPr marL="514350" indent="-514350" eaLnBrk="1" hangingPunct="1">
              <a:buFont typeface="Calibri" pitchFamily="34" charset="0"/>
              <a:buAutoNum type="arabicPeriod" startAt="5"/>
            </a:pPr>
            <a:r>
              <a:rPr lang="en-US" smtClean="0"/>
              <a:t>Can we use intelligent agents?</a:t>
            </a:r>
          </a:p>
          <a:p>
            <a:pPr marL="514350" indent="-514350" eaLnBrk="1" hangingPunct="1">
              <a:buFont typeface="Calibri" pitchFamily="34" charset="0"/>
              <a:buAutoNum type="arabicPeriod" startAt="5"/>
            </a:pPr>
            <a:r>
              <a:rPr lang="en-US" smtClean="0"/>
              <a:t>Should we use RFID for the order fulfillment?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12-</a:t>
            </a:r>
            <a:fld id="{D337EAC2-2948-4E28-AB9C-7AB16A7389EC}" type="slidenum">
              <a:rPr lang="es-ES"/>
              <a:pPr>
                <a:defRPr/>
              </a:pPr>
              <a:t>33</a:t>
            </a:fld>
            <a:endParaRPr lang="es-E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4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/>
              <a:t>Order Fulfillment and Logistics—</a:t>
            </a:r>
            <a:br>
              <a:rPr lang="en-US" smtClean="0"/>
            </a:br>
            <a:r>
              <a:rPr lang="en-US" smtClean="0"/>
              <a:t>An Overview</a:t>
            </a:r>
            <a:endParaRPr lang="en-US"/>
          </a:p>
        </p:txBody>
      </p:sp>
      <p:sp>
        <p:nvSpPr>
          <p:cNvPr id="1638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ACQUIRING GOODS AND SERVICES</a:t>
            </a:r>
          </a:p>
          <a:p>
            <a:pPr lvl="1" eaLnBrk="1" hangingPunct="1"/>
            <a:r>
              <a:rPr lang="en-US" smtClean="0"/>
              <a:t>Sellers need to acquire what they sell. </a:t>
            </a:r>
          </a:p>
          <a:p>
            <a:pPr lvl="1" eaLnBrk="1" hangingPunct="1"/>
            <a:r>
              <a:rPr lang="en-US" smtClean="0"/>
              <a:t>They produce it if they are manufacturers. </a:t>
            </a:r>
          </a:p>
          <a:p>
            <a:pPr lvl="1" eaLnBrk="1" hangingPunct="1"/>
            <a:r>
              <a:rPr lang="en-US" smtClean="0"/>
              <a:t>They buy it if they are retailers.</a:t>
            </a:r>
          </a:p>
          <a:p>
            <a:pPr lvl="1" eaLnBrk="1" hangingPunct="1"/>
            <a:r>
              <a:rPr lang="en-US" smtClean="0"/>
              <a:t>They just refer buyers to sellers if they are intermediaries.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12-</a:t>
            </a:r>
            <a:fld id="{F4C550DA-8FA4-49B7-8D13-F79A66CC4143}" type="slidenum">
              <a:rPr lang="es-ES"/>
              <a:pPr>
                <a:defRPr/>
              </a:pPr>
              <a:t>3</a:t>
            </a:fld>
            <a:endParaRPr lang="es-E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4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/>
              <a:t>Order Fulfillment and Logistics—</a:t>
            </a:r>
            <a:br>
              <a:rPr lang="en-US" smtClean="0"/>
            </a:br>
            <a:r>
              <a:rPr lang="en-US" smtClean="0"/>
              <a:t>An Overview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smtClean="0"/>
              <a:t>BASIC CONCEPTS OF ORDER FULFILLMENT AND LOGISTICS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b="1" dirty="0" smtClean="0"/>
              <a:t>order fulfillment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	All the activities needed to provide customers with their ordered goods and services, including related customer services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b="1" dirty="0" smtClean="0"/>
              <a:t>back-office operations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	The activities that support fulfillment of orders, such as packing, delivery, accounting, and logistics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b="1" dirty="0" smtClean="0"/>
              <a:t>front-office operations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	The business processes, such as sales and advertising, which are visible to customers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12-</a:t>
            </a:r>
            <a:fld id="{CA7441A2-A5F6-42C5-B762-DC0853BB442B}" type="slidenum">
              <a:rPr lang="es-ES"/>
              <a:pPr>
                <a:defRPr/>
              </a:pPr>
              <a:t>4</a:t>
            </a:fld>
            <a:endParaRPr lang="es-E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4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/>
              <a:t>Order Fulfillment and Logistics—</a:t>
            </a:r>
            <a:br>
              <a:rPr lang="en-US" smtClean="0"/>
            </a:br>
            <a:r>
              <a:rPr lang="en-US" smtClean="0"/>
              <a:t>An Overview</a:t>
            </a:r>
            <a:endParaRPr lang="en-US"/>
          </a:p>
        </p:txBody>
      </p:sp>
      <p:sp>
        <p:nvSpPr>
          <p:cNvPr id="1843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logistics</a:t>
            </a:r>
          </a:p>
          <a:p>
            <a:pPr eaLnBrk="1" hangingPunct="1">
              <a:buFont typeface="Arial" charset="0"/>
              <a:buNone/>
            </a:pPr>
            <a:r>
              <a:rPr lang="en-US" smtClean="0"/>
              <a:t>	The operations involved in the efficient and effective flow and storage of goods, services, and related information from point of origin to point of consumption</a:t>
            </a:r>
          </a:p>
          <a:p>
            <a:pPr lvl="1" eaLnBrk="1" hangingPunct="1"/>
            <a:r>
              <a:rPr lang="en-US" b="1" smtClean="0"/>
              <a:t>e-logistics</a:t>
            </a:r>
          </a:p>
          <a:p>
            <a:pPr lvl="1" eaLnBrk="1" hangingPunct="1">
              <a:buFont typeface="Arial" charset="0"/>
              <a:buNone/>
            </a:pPr>
            <a:r>
              <a:rPr lang="en-US" smtClean="0"/>
              <a:t>	The logistics of EC systems, typically involving small  parcels sent to many customers’ homes (in B2C)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12-</a:t>
            </a:r>
            <a:fld id="{DD1CA098-3A71-4FF0-9407-3D69BF516F04}" type="slidenum">
              <a:rPr lang="es-ES"/>
              <a:pPr>
                <a:defRPr/>
              </a:pPr>
              <a:t>5</a:t>
            </a:fld>
            <a:endParaRPr lang="es-E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e-logistic differs from Traditional method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0" y="1600200"/>
          <a:ext cx="9144000" cy="40610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1804"/>
                <a:gridCol w="3272364"/>
                <a:gridCol w="3059832"/>
              </a:tblGrid>
              <a:tr h="788547">
                <a:tc>
                  <a:txBody>
                    <a:bodyPr/>
                    <a:lstStyle/>
                    <a:p>
                      <a:r>
                        <a:rPr lang="en-US" dirty="0" smtClean="0"/>
                        <a:t>Characteristic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Traditional knowledge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EC Logistic</a:t>
                      </a:r>
                      <a:endParaRPr lang="en-US" dirty="0"/>
                    </a:p>
                  </a:txBody>
                  <a:tcPr/>
                </a:tc>
              </a:tr>
              <a:tr h="3272501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2400" dirty="0" smtClean="0"/>
                        <a:t>Type</a:t>
                      </a:r>
                      <a:r>
                        <a:rPr lang="en-US" sz="2400" baseline="0" dirty="0" smtClean="0"/>
                        <a:t> quantity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2400" baseline="0" dirty="0" smtClean="0"/>
                        <a:t>Destinations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2400" baseline="0" dirty="0" smtClean="0"/>
                        <a:t>Value of shipment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2400" dirty="0" smtClean="0"/>
                        <a:t>Warehouse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2400" dirty="0" smtClean="0"/>
                        <a:t>Nature of demand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2400" dirty="0" smtClean="0"/>
                        <a:t>Bulk,</a:t>
                      </a:r>
                      <a:r>
                        <a:rPr lang="en-US" sz="2400" baseline="0" dirty="0" smtClean="0"/>
                        <a:t> large volume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2400" baseline="0" dirty="0" smtClean="0"/>
                        <a:t>Few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2400" dirty="0" smtClean="0"/>
                        <a:t>Large</a:t>
                      </a:r>
                      <a:r>
                        <a:rPr lang="en-US" sz="2400" baseline="0" dirty="0" smtClean="0"/>
                        <a:t> more than $1000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2400" baseline="0" dirty="0" smtClean="0"/>
                        <a:t>Common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2400" baseline="0" dirty="0" smtClean="0"/>
                        <a:t>stable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2400" dirty="0" smtClean="0"/>
                        <a:t>Small,</a:t>
                      </a:r>
                      <a:r>
                        <a:rPr lang="en-US" sz="2400" baseline="0" dirty="0" smtClean="0"/>
                        <a:t> parcels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2400" baseline="0" dirty="0" smtClean="0"/>
                        <a:t>Large number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2400" baseline="0" dirty="0" smtClean="0"/>
                        <a:t>Less than $50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2400" baseline="0" dirty="0" smtClean="0"/>
                        <a:t>Only larger shippers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2400" baseline="0" smtClean="0"/>
                        <a:t>seasonal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© 2010 Pearson Education, Inc. Publishing as Prentice Hall</a:t>
            </a:r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 smtClean="0"/>
              <a:t>12-</a:t>
            </a:r>
            <a:fld id="{E0022217-1C7B-4778-9A88-0D0213175FA5}" type="slidenum">
              <a:rPr lang="es-ES" smtClean="0"/>
              <a:pPr>
                <a:defRPr/>
              </a:pPr>
              <a:t>6</a:t>
            </a:fld>
            <a:endParaRPr lang="es-E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4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/>
              <a:t>Order Fulfillment and Logistics—</a:t>
            </a:r>
            <a:br>
              <a:rPr lang="en-US" smtClean="0"/>
            </a:br>
            <a:r>
              <a:rPr lang="en-US" smtClean="0"/>
              <a:t>An Overview</a:t>
            </a:r>
            <a:endParaRPr lang="en-US"/>
          </a:p>
        </p:txBody>
      </p:sp>
      <p:sp>
        <p:nvSpPr>
          <p:cNvPr id="1946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400" b="1" smtClean="0"/>
              <a:t>THE EC ORDER FULFILLMENT PROCESS</a:t>
            </a:r>
          </a:p>
          <a:p>
            <a:pPr lvl="1" eaLnBrk="1" hangingPunct="1">
              <a:spcBef>
                <a:spcPts val="200"/>
              </a:spcBef>
            </a:pPr>
            <a:r>
              <a:rPr lang="en-US" sz="2200" smtClean="0"/>
              <a:t>Activity 1: Making sure the customer will pay</a:t>
            </a:r>
          </a:p>
          <a:p>
            <a:pPr lvl="1" eaLnBrk="1" hangingPunct="1">
              <a:spcBef>
                <a:spcPts val="200"/>
              </a:spcBef>
            </a:pPr>
            <a:r>
              <a:rPr lang="en-US" sz="2200" smtClean="0"/>
              <a:t>Activity 2: Checking for in-stock availability</a:t>
            </a:r>
          </a:p>
          <a:p>
            <a:pPr lvl="1" eaLnBrk="1" hangingPunct="1">
              <a:spcBef>
                <a:spcPts val="200"/>
              </a:spcBef>
            </a:pPr>
            <a:r>
              <a:rPr lang="en-US" sz="2200" smtClean="0"/>
              <a:t>Activity 3: Arranging shipments</a:t>
            </a:r>
          </a:p>
          <a:p>
            <a:pPr lvl="1" eaLnBrk="1" hangingPunct="1">
              <a:spcBef>
                <a:spcPts val="200"/>
              </a:spcBef>
            </a:pPr>
            <a:r>
              <a:rPr lang="en-US" sz="2200" smtClean="0"/>
              <a:t>Activity 4: Insurance</a:t>
            </a:r>
          </a:p>
          <a:p>
            <a:pPr lvl="1" eaLnBrk="1" hangingPunct="1">
              <a:spcBef>
                <a:spcPts val="200"/>
              </a:spcBef>
            </a:pPr>
            <a:r>
              <a:rPr lang="en-US" sz="2200" smtClean="0"/>
              <a:t>Activity 5: Replenishment</a:t>
            </a:r>
          </a:p>
          <a:p>
            <a:pPr lvl="1" eaLnBrk="1" hangingPunct="1">
              <a:spcBef>
                <a:spcPts val="200"/>
              </a:spcBef>
            </a:pPr>
            <a:r>
              <a:rPr lang="en-US" sz="2200" smtClean="0"/>
              <a:t>Activity 6: In-house production</a:t>
            </a:r>
          </a:p>
          <a:p>
            <a:pPr lvl="1" eaLnBrk="1" hangingPunct="1">
              <a:spcBef>
                <a:spcPts val="200"/>
              </a:spcBef>
            </a:pPr>
            <a:r>
              <a:rPr lang="en-US" sz="2200" smtClean="0"/>
              <a:t>Activity 7: Use contractors</a:t>
            </a:r>
          </a:p>
          <a:p>
            <a:pPr lvl="1" eaLnBrk="1" hangingPunct="1">
              <a:spcBef>
                <a:spcPts val="200"/>
              </a:spcBef>
            </a:pPr>
            <a:r>
              <a:rPr lang="en-US" sz="2200" smtClean="0"/>
              <a:t>Activity 8: Contacts with customers</a:t>
            </a:r>
          </a:p>
          <a:p>
            <a:pPr lvl="1" eaLnBrk="1" hangingPunct="1">
              <a:spcBef>
                <a:spcPts val="200"/>
              </a:spcBef>
            </a:pPr>
            <a:r>
              <a:rPr lang="en-US" sz="2200" smtClean="0"/>
              <a:t>Activity 9: Returns</a:t>
            </a:r>
          </a:p>
          <a:p>
            <a:pPr lvl="2" eaLnBrk="1" hangingPunct="1">
              <a:spcBef>
                <a:spcPts val="200"/>
              </a:spcBef>
            </a:pPr>
            <a:r>
              <a:rPr lang="en-US" sz="2200" b="1" smtClean="0"/>
              <a:t>reverse logistics</a:t>
            </a:r>
          </a:p>
          <a:p>
            <a:pPr lvl="2" eaLnBrk="1" hangingPunct="1">
              <a:spcBef>
                <a:spcPts val="200"/>
              </a:spcBef>
              <a:buFont typeface="Arial" charset="0"/>
              <a:buNone/>
            </a:pPr>
            <a:r>
              <a:rPr lang="en-US" sz="2200" smtClean="0"/>
              <a:t>	The movement of returns from customers to vendors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12-</a:t>
            </a:r>
            <a:fld id="{51E2445D-75FD-4BCA-B93C-168D96DE0251}" type="slidenum">
              <a:rPr lang="es-ES"/>
              <a:pPr>
                <a:defRPr/>
              </a:pPr>
              <a:t>7</a:t>
            </a:fld>
            <a:endParaRPr lang="es-E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2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 dirty="0"/>
              <a:t>12-</a:t>
            </a:r>
            <a:fld id="{0EB63C63-849E-4D77-BFB1-792B6ADAF3E3}" type="slidenum">
              <a:rPr lang="es-ES"/>
              <a:pPr>
                <a:defRPr/>
              </a:pPr>
              <a:t>8</a:t>
            </a:fld>
            <a:endParaRPr lang="es-ES" dirty="0"/>
          </a:p>
        </p:txBody>
      </p:sp>
      <p:pic>
        <p:nvPicPr>
          <p:cNvPr id="2048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9113" y="166688"/>
            <a:ext cx="8153400" cy="621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1337</TotalTime>
  <Words>1242</Words>
  <Application>Microsoft Office PowerPoint</Application>
  <PresentationFormat>On-screen Show (4:3)</PresentationFormat>
  <Paragraphs>312</Paragraphs>
  <Slides>34</Slides>
  <Notes>33</Notes>
  <HiddenSlides>11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Tema de Office</vt:lpstr>
      <vt:lpstr>Chapter 7b</vt:lpstr>
      <vt:lpstr>Learning Objectives </vt:lpstr>
      <vt:lpstr>Learning Objectives </vt:lpstr>
      <vt:lpstr>Order Fulfillment and Logistics— An Overview</vt:lpstr>
      <vt:lpstr>Order Fulfillment and Logistics— An Overview</vt:lpstr>
      <vt:lpstr>Order Fulfillment and Logistics— An Overview</vt:lpstr>
      <vt:lpstr>How e-logistic differs from Traditional method</vt:lpstr>
      <vt:lpstr>Order Fulfillment and Logistics— An Overview</vt:lpstr>
      <vt:lpstr>Slide 8</vt:lpstr>
      <vt:lpstr>Order Fulfillment and Logistics— An Overview</vt:lpstr>
      <vt:lpstr>Problems in Order Fulfillment</vt:lpstr>
      <vt:lpstr>Solutions to  Order Fulfillment Problems</vt:lpstr>
      <vt:lpstr>Solutions to  Order Fulfillment Problems</vt:lpstr>
      <vt:lpstr>Solutions to  Order Fulfillment Problems</vt:lpstr>
      <vt:lpstr>Solutions to  Order Fulfillment Problems</vt:lpstr>
      <vt:lpstr>Solutions to  Order Fulfillment Problems</vt:lpstr>
      <vt:lpstr>Slide 16</vt:lpstr>
      <vt:lpstr>Solutions to  Order Fulfillment Problems</vt:lpstr>
      <vt:lpstr>Integration and  Enterprise Resource Planning</vt:lpstr>
      <vt:lpstr>Slide 19</vt:lpstr>
      <vt:lpstr>Integration and  Enterprise Resource Planning</vt:lpstr>
      <vt:lpstr>Intelligent Agents and  Their Role in E-Commerce</vt:lpstr>
      <vt:lpstr>Slide 22</vt:lpstr>
      <vt:lpstr>Intelligent Agents and  Their Role in E-Commerce</vt:lpstr>
      <vt:lpstr>Intelligent Agents and  Their Role in E-Commerce</vt:lpstr>
      <vt:lpstr>Intelligent Agents and  Their Role in E-Commerce</vt:lpstr>
      <vt:lpstr>Intelligent Agents and  Their Role in E-Commerce</vt:lpstr>
      <vt:lpstr>Intelligent Agents and  Their Role in E-Commerce</vt:lpstr>
      <vt:lpstr>Other E-Commerce Support Services</vt:lpstr>
      <vt:lpstr>Other E-Commerce Support Services</vt:lpstr>
      <vt:lpstr>Other E-Commerce Support Services</vt:lpstr>
      <vt:lpstr>Slide 31</vt:lpstr>
      <vt:lpstr>Managerial Issues</vt:lpstr>
      <vt:lpstr>Managerial Issues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0</dc:title>
  <dc:creator>Judy</dc:creator>
  <cp:lastModifiedBy>nadia</cp:lastModifiedBy>
  <cp:revision>139</cp:revision>
  <dcterms:created xsi:type="dcterms:W3CDTF">2009-05-25T19:22:03Z</dcterms:created>
  <dcterms:modified xsi:type="dcterms:W3CDTF">2011-03-25T07:45:34Z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TC300068721033</vt:lpwstr>
  </property>
</Properties>
</file>