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56"/>
  </p:notesMasterIdLst>
  <p:handoutMasterIdLst>
    <p:handoutMasterId r:id="rId57"/>
  </p:handoutMasterIdLst>
  <p:sldIdLst>
    <p:sldId id="256" r:id="rId2"/>
    <p:sldId id="257" r:id="rId3"/>
    <p:sldId id="258" r:id="rId4"/>
    <p:sldId id="259" r:id="rId5"/>
    <p:sldId id="261" r:id="rId6"/>
    <p:sldId id="264" r:id="rId7"/>
    <p:sldId id="262" r:id="rId8"/>
    <p:sldId id="263" r:id="rId9"/>
    <p:sldId id="266" r:id="rId10"/>
    <p:sldId id="269" r:id="rId11"/>
    <p:sldId id="267" r:id="rId12"/>
    <p:sldId id="271" r:id="rId13"/>
    <p:sldId id="273" r:id="rId14"/>
    <p:sldId id="272" r:id="rId15"/>
    <p:sldId id="274" r:id="rId16"/>
    <p:sldId id="275" r:id="rId17"/>
    <p:sldId id="278" r:id="rId18"/>
    <p:sldId id="282" r:id="rId19"/>
    <p:sldId id="281" r:id="rId20"/>
    <p:sldId id="279" r:id="rId21"/>
    <p:sldId id="280" r:id="rId22"/>
    <p:sldId id="283" r:id="rId23"/>
    <p:sldId id="285" r:id="rId24"/>
    <p:sldId id="284" r:id="rId25"/>
    <p:sldId id="286" r:id="rId26"/>
    <p:sldId id="288" r:id="rId27"/>
    <p:sldId id="289" r:id="rId28"/>
    <p:sldId id="291" r:id="rId29"/>
    <p:sldId id="292" r:id="rId30"/>
    <p:sldId id="293" r:id="rId31"/>
    <p:sldId id="295" r:id="rId32"/>
    <p:sldId id="296" r:id="rId33"/>
    <p:sldId id="297" r:id="rId34"/>
    <p:sldId id="301" r:id="rId35"/>
    <p:sldId id="300" r:id="rId36"/>
    <p:sldId id="302" r:id="rId37"/>
    <p:sldId id="304" r:id="rId38"/>
    <p:sldId id="303" r:id="rId39"/>
    <p:sldId id="306" r:id="rId40"/>
    <p:sldId id="307" r:id="rId41"/>
    <p:sldId id="309" r:id="rId42"/>
    <p:sldId id="310" r:id="rId43"/>
    <p:sldId id="314" r:id="rId44"/>
    <p:sldId id="313" r:id="rId45"/>
    <p:sldId id="316" r:id="rId46"/>
    <p:sldId id="312" r:id="rId47"/>
    <p:sldId id="315" r:id="rId48"/>
    <p:sldId id="317" r:id="rId49"/>
    <p:sldId id="320" r:id="rId50"/>
    <p:sldId id="318" r:id="rId51"/>
    <p:sldId id="321" r:id="rId52"/>
    <p:sldId id="322" r:id="rId53"/>
    <p:sldId id="324" r:id="rId54"/>
    <p:sldId id="326" r:id="rId5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0" autoAdjust="0"/>
    <p:restoredTop sz="99667" autoAdjust="0"/>
  </p:normalViewPr>
  <p:slideViewPr>
    <p:cSldViewPr>
      <p:cViewPr varScale="1">
        <p:scale>
          <a:sx n="47" d="100"/>
          <a:sy n="47" d="100"/>
        </p:scale>
        <p:origin x="-12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D569D1-0C48-4969-AB5B-E40D60267BAA}" type="datetimeFigureOut">
              <a:rPr lang="en-US" smtClean="0"/>
              <a:pPr/>
              <a:t>3/30/2011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2F3DEA-3C21-4E80-A8B5-2BE6EB0744C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47BF82B-261C-440E-8966-C694D135963C}" type="datetimeFigureOut">
              <a:rPr lang="en-US"/>
              <a:pPr>
                <a:defRPr/>
              </a:pPr>
              <a:t>3/30/2011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E23ECA8-2ADD-4681-BC9E-3D1D473AF32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DDDA78-7B47-406F-92F5-9763396BAC18}" type="slidenum">
              <a:rPr lang="en-US" smtClean="0"/>
              <a:pPr fontAlgn="base">
                <a:spcBef>
                  <a:spcPct val="0"/>
                </a:spcBef>
                <a:spcAft>
                  <a:spcPct val="0"/>
                </a:spcAft>
                <a:defRPr/>
              </a:pPr>
              <a:t>0</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9D4C90-D8AB-4A59-8292-4FD4888032FE}"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3F264-839F-48AB-9F56-9B6691CBE73E}"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90C22A-28C2-42BE-9144-960DA80B1025}"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EF334F-7D24-4B6F-81EF-7E375DBBD048}"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3971CA-011A-4346-B04F-E7DB4F4C6346}"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6194DC-5436-4873-8A55-C16B5148E443}"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7192CD-10C9-42FC-B094-C3445F2FBEA9}"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02C141-3141-4371-8E1B-54B83F951A3E}"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DED442-3394-4DB4-9154-6AB903537963}"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03CCD7-D5B2-4111-A31D-3A45161BA61E}"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6B78CF-FBD5-49F9-855F-FD7BB86A4584}"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5747EE-A763-4103-AB24-4186586FE845}"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9D751A-05C6-48FB-AF26-C7A0895DE718}"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ACCF0A-3F90-4BFF-8BE2-6A8B31A6EC17}"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DF44C1-DDC0-46A5-8A23-1F181FC92A59}"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DD6FC8-8AE1-4CB7-95FF-4C965A0EF01F}"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C79343-E7DB-47ED-BF7A-AC4CE06F3697}"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3A1144-5E06-4AF4-9F2E-1B362D48C74D}"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B66DBE-2C22-4CFA-967C-B54F063BBAC0}"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5B5D78-B37E-48B8-9AA6-5CBDCDC1E806}"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900DE2-75D7-488A-B92A-57D4C8796B4F}"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FD22FA-1EA0-4F54-90C3-C98A7C06DC03}"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EE5F8E-27EF-4F6B-B9E6-75B0B18275C3}"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42508A-08DB-4A29-8DD3-4C5EBF905B8E}"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C57080-C2A8-4BA4-87E9-CE15FF59B8C1}"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8606AC-771E-4F06-8740-22A12632380E}"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88A228-8D90-416A-8E75-3F126A85D940}"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D8DA8B-55D9-4DEE-B288-752C7933E292}"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4A2630-982D-44B0-AC92-D1CE281764F3}"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5A4AC6-BA3E-4354-A3ED-B7E851DFEFD5}"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CAACE6-E126-4222-BC8F-E4F2CCC2D5A7}"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4BDF49-8209-470C-9E22-75AFDD380C84}"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76CF60-9D92-4059-AC24-3662AB911F11}"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93FE70-629F-41CC-84C5-1673A3AE824C}"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7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524D38-0C5E-4D53-89DE-0DB73561567E}"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93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F6449C-531B-4D46-A133-9D8FFA4B750B}"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3E5372-D786-4016-9647-BD4D510D9E96}"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34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29D595-C12B-4B7F-8F20-502347957D57}" type="slidenum">
              <a:rPr lang="en-US" smtClean="0"/>
              <a:pPr fontAlgn="base">
                <a:spcBef>
                  <a:spcPct val="0"/>
                </a:spcBef>
                <a:spcAft>
                  <a:spcPct val="0"/>
                </a:spcAft>
                <a:defRPr/>
              </a:pPr>
              <a:t>43</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09A59-4CBA-46BC-93F4-8AB0FD6596B0}"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75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A4AF96-24BC-4586-B08A-4627839BE83B}"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95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9FBD37-67B3-49DF-A151-BBEE3218E430}" type="slidenum">
              <a:rPr lang="en-US" smtClean="0"/>
              <a:pPr fontAlgn="base">
                <a:spcBef>
                  <a:spcPct val="0"/>
                </a:spcBef>
                <a:spcAft>
                  <a:spcPct val="0"/>
                </a:spcAft>
                <a:defRPr/>
              </a:pPr>
              <a:t>46</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16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76410-FC43-44AB-B78B-D323B73A2F36}"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3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4995BC-4D22-412B-9A2C-FAD874FE9A66}" type="slidenum">
              <a:rPr lang="en-US" smtClean="0"/>
              <a:pPr fontAlgn="base">
                <a:spcBef>
                  <a:spcPct val="0"/>
                </a:spcBef>
                <a:spcAft>
                  <a:spcPct val="0"/>
                </a:spcAft>
                <a:defRPr/>
              </a:pPr>
              <a:t>48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560693-550C-49CF-86BF-8EDD6CC32AF4}"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57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E51926-657E-42D6-AB84-AE786AF6FC9A}" type="slidenum">
              <a:rPr lang="en-US" smtClean="0"/>
              <a:pPr fontAlgn="base">
                <a:spcBef>
                  <a:spcPct val="0"/>
                </a:spcBef>
                <a:spcAft>
                  <a:spcPct val="0"/>
                </a:spcAft>
                <a:defRPr/>
              </a:pPr>
              <a:t>49</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77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35AFC3-D5F5-4A69-B665-F960BE3B1511}" type="slidenum">
              <a:rPr lang="en-US" smtClean="0"/>
              <a:pPr fontAlgn="base">
                <a:spcBef>
                  <a:spcPct val="0"/>
                </a:spcBef>
                <a:spcAft>
                  <a:spcPct val="0"/>
                </a:spcAft>
                <a:defRPr/>
              </a:pPr>
              <a:t>50</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98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02724F-97F7-4D77-8CE8-9A3C4A067EF4}" type="slidenum">
              <a:rPr lang="en-US" smtClean="0"/>
              <a:pPr fontAlgn="base">
                <a:spcBef>
                  <a:spcPct val="0"/>
                </a:spcBef>
                <a:spcAft>
                  <a:spcPct val="0"/>
                </a:spcAft>
                <a:defRPr/>
              </a:pPr>
              <a:t>51</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A2C55A-D920-47A2-9A50-EA91F58AC2B5}" type="slidenum">
              <a:rPr lang="en-US" smtClean="0"/>
              <a:pPr fontAlgn="base">
                <a:spcBef>
                  <a:spcPct val="0"/>
                </a:spcBef>
                <a:spcAft>
                  <a:spcPct val="0"/>
                </a:spcAft>
                <a:defRPr/>
              </a:pPr>
              <a:t>52</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F3056C-4715-4512-8659-5A7972E865D9}" type="slidenum">
              <a:rPr lang="en-US" smtClean="0"/>
              <a:pPr fontAlgn="base">
                <a:spcBef>
                  <a:spcPct val="0"/>
                </a:spcBef>
                <a:spcAft>
                  <a:spcPct val="0"/>
                </a:spcAft>
                <a:defRPr/>
              </a:pPr>
              <a:t>53</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376B43-BB02-4733-B804-3383F393C522}"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8317B1-37F8-4453-B359-3587DE4F7906}"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630F8C-598B-4D8A-9281-595B1ECDF1AA}"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433E4D-3EFE-47E8-A40C-A8FFE1D6C73F}" type="slidenum">
              <a:rPr lang="en-US" smtClean="0"/>
              <a:pPr fontAlgn="base">
                <a:spcBef>
                  <a:spcPct val="0"/>
                </a:spcBef>
                <a:spcAft>
                  <a:spcPct val="0"/>
                </a:spcAft>
                <a:defRPr/>
              </a:pPr>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6 Imagen" descr="Imagen1.jpg"/>
          <p:cNvPicPr>
            <a:picLocks noChangeAspect="1"/>
          </p:cNvPicPr>
          <p:nvPr userDrawn="1"/>
        </p:nvPicPr>
        <p:blipFill>
          <a:blip r:embed="rId2" cstate="print">
            <a:duotone>
              <a:prstClr val="black"/>
              <a:schemeClr val="accent1">
                <a:lumMod val="20000"/>
                <a:lumOff val="80000"/>
                <a:tint val="45000"/>
                <a:satMod val="400000"/>
              </a:schemeClr>
            </a:duotone>
          </a:blip>
          <a:srcRect t="21951"/>
          <a:stretch>
            <a:fillRect/>
          </a:stretch>
        </p:blipFill>
        <p:spPr>
          <a:xfrm>
            <a:off x="6315" y="0"/>
            <a:ext cx="9131370" cy="6858000"/>
          </a:xfrm>
          <a:prstGeom prst="ellipse">
            <a:avLst/>
          </a:prstGeom>
          <a:ln>
            <a:noFill/>
          </a:ln>
          <a:effectLst>
            <a:softEdge rad="635000"/>
          </a:effectLst>
        </p:spPr>
      </p:pic>
      <p:sp>
        <p:nvSpPr>
          <p:cNvPr id="2" name="1 Título"/>
          <p:cNvSpPr>
            <a:spLocks noGrp="1"/>
          </p:cNvSpPr>
          <p:nvPr>
            <p:ph type="ctrTitle"/>
          </p:nvPr>
        </p:nvSpPr>
        <p:spPr>
          <a:xfrm>
            <a:off x="685800" y="2130425"/>
            <a:ext cx="7772400" cy="1470025"/>
          </a:xfrm>
        </p:spPr>
        <p:txBody>
          <a:bodyPr/>
          <a:lstStyle>
            <a:lvl1pPr>
              <a:defRPr>
                <a:solidFill>
                  <a:srgbClr val="00B0F0"/>
                </a:solidFill>
              </a:defRPr>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5" name="3 Marcador de fecha"/>
          <p:cNvSpPr>
            <a:spLocks noGrp="1"/>
          </p:cNvSpPr>
          <p:nvPr>
            <p:ph type="dt" sz="half" idx="10"/>
          </p:nvPr>
        </p:nvSpPr>
        <p:spPr/>
        <p:txBody>
          <a:bodyPr/>
          <a:lstStyle>
            <a:lvl1pPr>
              <a:defRPr/>
            </a:lvl1pPr>
          </a:lstStyle>
          <a:p>
            <a:pPr>
              <a:defRPr/>
            </a:pPr>
            <a:fld id="{A2AB7AAC-0F6B-4F1C-BDAF-CC5FE36E8B42}" type="datetime1">
              <a:rPr lang="es-ES"/>
              <a:pPr>
                <a:defRPr/>
              </a:pPr>
              <a:t>30/03/2011</a:t>
            </a:fld>
            <a:endParaRPr lang="es-ES"/>
          </a:p>
        </p:txBody>
      </p:sp>
      <p:sp>
        <p:nvSpPr>
          <p:cNvPr id="6" name="4 Marcador de pie de página"/>
          <p:cNvSpPr>
            <a:spLocks noGrp="1"/>
          </p:cNvSpPr>
          <p:nvPr>
            <p:ph type="ftr" sz="quarter" idx="11"/>
          </p:nvPr>
        </p:nvSpPr>
        <p:spPr/>
        <p:txBody>
          <a:bodyPr/>
          <a:lstStyle>
            <a:lvl1pPr>
              <a:defRPr smtClean="0"/>
            </a:lvl1pPr>
          </a:lstStyle>
          <a:p>
            <a:pPr>
              <a:defRPr/>
            </a:pPr>
            <a:r>
              <a:rPr lang="en-US"/>
              <a:t>Copyright © 2010 Pearson Education, Inc. Publishing as Prentice Hall</a:t>
            </a:r>
            <a:endParaRPr lang="es-ES"/>
          </a:p>
        </p:txBody>
      </p:sp>
      <p:sp>
        <p:nvSpPr>
          <p:cNvPr id="7" name="5 Marcador de número de diapositiva"/>
          <p:cNvSpPr>
            <a:spLocks noGrp="1"/>
          </p:cNvSpPr>
          <p:nvPr>
            <p:ph type="sldNum" sz="quarter" idx="12"/>
          </p:nvPr>
        </p:nvSpPr>
        <p:spPr/>
        <p:txBody>
          <a:bodyPr/>
          <a:lstStyle>
            <a:lvl1pPr>
              <a:defRPr/>
            </a:lvl1pPr>
          </a:lstStyle>
          <a:p>
            <a:pPr>
              <a:defRPr/>
            </a:pPr>
            <a:r>
              <a:rPr lang="es-ES"/>
              <a:t>10-</a:t>
            </a:r>
            <a:fld id="{75DB3AA0-2E06-491C-A93C-257228D7A84A}"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874CF0F-EE00-4C89-950B-10B996F6C731}" type="datetime1">
              <a:rPr lang="es-ES"/>
              <a:pPr>
                <a:defRPr/>
              </a:pPr>
              <a:t>30/03/2011</a:t>
            </a:fld>
            <a:endParaRPr lang="es-ES"/>
          </a:p>
        </p:txBody>
      </p:sp>
      <p:sp>
        <p:nvSpPr>
          <p:cNvPr id="5" name="4 Marcador de pie de página"/>
          <p:cNvSpPr>
            <a:spLocks noGrp="1"/>
          </p:cNvSpPr>
          <p:nvPr>
            <p:ph type="ftr" sz="quarter" idx="11"/>
          </p:nvPr>
        </p:nvSpPr>
        <p:spPr/>
        <p:txBody>
          <a:bodyPr/>
          <a:lstStyle>
            <a:lvl1pPr>
              <a:defRPr smtClean="0"/>
            </a:lvl1pPr>
          </a:lstStyle>
          <a:p>
            <a:pPr>
              <a:defRPr/>
            </a:pPr>
            <a:r>
              <a:rPr lang="en-US"/>
              <a:t>Copyright © 2010 Pearson Education, Inc. Publishing as Prentice Hall</a:t>
            </a: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6A51AC3-C0E7-4D5C-B3BD-75D8066E1B0B}"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F70E2E2-5C93-4525-877A-BB936047F733}" type="datetime1">
              <a:rPr lang="es-ES"/>
              <a:pPr>
                <a:defRPr/>
              </a:pPr>
              <a:t>30/03/2011</a:t>
            </a:fld>
            <a:endParaRPr lang="es-ES"/>
          </a:p>
        </p:txBody>
      </p:sp>
      <p:sp>
        <p:nvSpPr>
          <p:cNvPr id="5" name="4 Marcador de pie de página"/>
          <p:cNvSpPr>
            <a:spLocks noGrp="1"/>
          </p:cNvSpPr>
          <p:nvPr>
            <p:ph type="ftr" sz="quarter" idx="11"/>
          </p:nvPr>
        </p:nvSpPr>
        <p:spPr/>
        <p:txBody>
          <a:bodyPr/>
          <a:lstStyle>
            <a:lvl1pPr>
              <a:defRPr smtClean="0"/>
            </a:lvl1pPr>
          </a:lstStyle>
          <a:p>
            <a:pPr>
              <a:defRPr/>
            </a:pPr>
            <a:r>
              <a:rPr lang="en-US"/>
              <a:t>Copyright © 2010 Pearson Education, Inc. Publishing as Prentice Hall</a:t>
            </a: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E01F9CB-844C-40F0-A6D5-39CF60DB7A82}"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n>
                  <a:solidFill>
                    <a:schemeClr val="tx1"/>
                  </a:solidFill>
                  <a:prstDash val="solid"/>
                </a:ln>
                <a:solidFill>
                  <a:srgbClr val="00B0F0"/>
                </a:solidFill>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lvl1pPr>
              <a:defRPr/>
            </a:lvl1pPr>
          </a:lstStyle>
          <a:p>
            <a:pPr>
              <a:defRPr/>
            </a:pPr>
            <a:fld id="{6C5F50B9-9D00-4EF7-863C-6CBA6E82B83F}" type="datetime1">
              <a:rPr lang="es-ES"/>
              <a:pPr>
                <a:defRPr/>
              </a:pPr>
              <a:t>30/03/2011</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n-US"/>
              <a:t>Copyright © 2010 Pearson Education, Inc. Publishing as Prentice Hall</a:t>
            </a:r>
            <a:endParaRPr lang="es-ES"/>
          </a:p>
        </p:txBody>
      </p:sp>
      <p:sp>
        <p:nvSpPr>
          <p:cNvPr id="6" name="5 Marcador de número de diapositiva"/>
          <p:cNvSpPr>
            <a:spLocks noGrp="1"/>
          </p:cNvSpPr>
          <p:nvPr>
            <p:ph type="sldNum" sz="quarter" idx="12"/>
          </p:nvPr>
        </p:nvSpPr>
        <p:spPr/>
        <p:txBody>
          <a:bodyPr/>
          <a:lstStyle>
            <a:lvl1pPr>
              <a:defRPr/>
            </a:lvl1pPr>
          </a:lstStyle>
          <a:p>
            <a:pPr>
              <a:defRPr/>
            </a:pPr>
            <a:r>
              <a:rPr lang="es-ES"/>
              <a:t>10-</a:t>
            </a:r>
            <a:fld id="{146E4F9F-F5FC-48AB-B2CE-75AE53520F78}"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62DD7AD-61CC-4A07-9F96-1BF0B7335EDE}" type="datetime1">
              <a:rPr lang="es-ES"/>
              <a:pPr>
                <a:defRPr/>
              </a:pPr>
              <a:t>30/03/2011</a:t>
            </a:fld>
            <a:endParaRPr lang="es-ES"/>
          </a:p>
        </p:txBody>
      </p:sp>
      <p:sp>
        <p:nvSpPr>
          <p:cNvPr id="5" name="4 Marcador de pie de página"/>
          <p:cNvSpPr>
            <a:spLocks noGrp="1"/>
          </p:cNvSpPr>
          <p:nvPr>
            <p:ph type="ftr" sz="quarter" idx="11"/>
          </p:nvPr>
        </p:nvSpPr>
        <p:spPr/>
        <p:txBody>
          <a:bodyPr/>
          <a:lstStyle>
            <a:lvl1pPr>
              <a:defRPr smtClean="0"/>
            </a:lvl1pPr>
          </a:lstStyle>
          <a:p>
            <a:pPr>
              <a:defRPr/>
            </a:pPr>
            <a:r>
              <a:rPr lang="en-US"/>
              <a:t>Copyright © 2010 Pearson Education, Inc. Publishing as Prentice Hall</a:t>
            </a: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3531B80-B688-4111-8182-5627DAAE6737}"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pPr>
              <a:defRPr/>
            </a:pPr>
            <a:fld id="{A4ABBA60-3F1A-41FB-9995-3A30BC8C5A26}" type="datetime1">
              <a:rPr lang="es-ES"/>
              <a:pPr>
                <a:defRPr/>
              </a:pPr>
              <a:t>30/03/2011</a:t>
            </a:fld>
            <a:endParaRPr lang="es-ES"/>
          </a:p>
        </p:txBody>
      </p:sp>
      <p:sp>
        <p:nvSpPr>
          <p:cNvPr id="6" name="5 Marcador de pie de página"/>
          <p:cNvSpPr>
            <a:spLocks noGrp="1"/>
          </p:cNvSpPr>
          <p:nvPr>
            <p:ph type="ftr" sz="quarter" idx="11"/>
          </p:nvPr>
        </p:nvSpPr>
        <p:spPr/>
        <p:txBody>
          <a:bodyPr/>
          <a:lstStyle>
            <a:lvl1pPr>
              <a:defRPr smtClean="0"/>
            </a:lvl1pPr>
          </a:lstStyle>
          <a:p>
            <a:pPr>
              <a:defRPr/>
            </a:pPr>
            <a:r>
              <a:rPr lang="en-US"/>
              <a:t>Copyright © 2010 Pearson Education, Inc. Publishing as Prentice Hall</a:t>
            </a:r>
            <a:endParaRPr lang="es-ES"/>
          </a:p>
        </p:txBody>
      </p:sp>
      <p:sp>
        <p:nvSpPr>
          <p:cNvPr id="7" name="6 Marcador de número de diapositiva"/>
          <p:cNvSpPr>
            <a:spLocks noGrp="1"/>
          </p:cNvSpPr>
          <p:nvPr>
            <p:ph type="sldNum" sz="quarter" idx="12"/>
          </p:nvPr>
        </p:nvSpPr>
        <p:spPr/>
        <p:txBody>
          <a:bodyPr/>
          <a:lstStyle>
            <a:lvl1pPr>
              <a:defRPr/>
            </a:lvl1pPr>
          </a:lstStyle>
          <a:p>
            <a:pPr>
              <a:defRPr/>
            </a:pPr>
            <a:fld id="{DE1971A5-F5B6-4817-AD3F-8CF216F7AE47}"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pPr>
              <a:defRPr/>
            </a:pPr>
            <a:fld id="{01CACAD2-6324-4F54-83DF-EF6837700576}" type="datetime1">
              <a:rPr lang="es-ES"/>
              <a:pPr>
                <a:defRPr/>
              </a:pPr>
              <a:t>30/03/2011</a:t>
            </a:fld>
            <a:endParaRPr lang="es-ES"/>
          </a:p>
        </p:txBody>
      </p:sp>
      <p:sp>
        <p:nvSpPr>
          <p:cNvPr id="8" name="7 Marcador de pie de página"/>
          <p:cNvSpPr>
            <a:spLocks noGrp="1"/>
          </p:cNvSpPr>
          <p:nvPr>
            <p:ph type="ftr" sz="quarter" idx="11"/>
          </p:nvPr>
        </p:nvSpPr>
        <p:spPr/>
        <p:txBody>
          <a:bodyPr/>
          <a:lstStyle>
            <a:lvl1pPr>
              <a:defRPr smtClean="0"/>
            </a:lvl1pPr>
          </a:lstStyle>
          <a:p>
            <a:pPr>
              <a:defRPr/>
            </a:pPr>
            <a:r>
              <a:rPr lang="en-US"/>
              <a:t>Copyright © 2010 Pearson Education, Inc. Publishing as Prentice Hall</a:t>
            </a:r>
            <a:endParaRPr lang="es-ES"/>
          </a:p>
        </p:txBody>
      </p:sp>
      <p:sp>
        <p:nvSpPr>
          <p:cNvPr id="9" name="8 Marcador de número de diapositiva"/>
          <p:cNvSpPr>
            <a:spLocks noGrp="1"/>
          </p:cNvSpPr>
          <p:nvPr>
            <p:ph type="sldNum" sz="quarter" idx="12"/>
          </p:nvPr>
        </p:nvSpPr>
        <p:spPr/>
        <p:txBody>
          <a:bodyPr/>
          <a:lstStyle>
            <a:lvl1pPr>
              <a:defRPr/>
            </a:lvl1pPr>
          </a:lstStyle>
          <a:p>
            <a:pPr>
              <a:defRPr/>
            </a:pPr>
            <a:fld id="{986EB1BD-7BF5-4804-B6F4-39D3CD6DACA5}"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pPr>
              <a:defRPr/>
            </a:pPr>
            <a:fld id="{C6E5095F-0B2C-4A60-AC58-25A1881C1FB5}" type="datetime1">
              <a:rPr lang="es-ES"/>
              <a:pPr>
                <a:defRPr/>
              </a:pPr>
              <a:t>30/03/2011</a:t>
            </a:fld>
            <a:endParaRPr lang="es-ES"/>
          </a:p>
        </p:txBody>
      </p:sp>
      <p:sp>
        <p:nvSpPr>
          <p:cNvPr id="4" name="3 Marcador de pie de página"/>
          <p:cNvSpPr>
            <a:spLocks noGrp="1"/>
          </p:cNvSpPr>
          <p:nvPr>
            <p:ph type="ftr" sz="quarter" idx="11"/>
          </p:nvPr>
        </p:nvSpPr>
        <p:spPr/>
        <p:txBody>
          <a:bodyPr/>
          <a:lstStyle>
            <a:lvl1pPr>
              <a:defRPr smtClean="0"/>
            </a:lvl1pPr>
          </a:lstStyle>
          <a:p>
            <a:pPr>
              <a:defRPr/>
            </a:pPr>
            <a:r>
              <a:rPr lang="en-US"/>
              <a:t>Copyright © 2010 Pearson Education, Inc. Publishing as Prentice Hall</a:t>
            </a:r>
            <a:endParaRPr lang="es-ES"/>
          </a:p>
        </p:txBody>
      </p:sp>
      <p:sp>
        <p:nvSpPr>
          <p:cNvPr id="5" name="4 Marcador de número de diapositiva"/>
          <p:cNvSpPr>
            <a:spLocks noGrp="1"/>
          </p:cNvSpPr>
          <p:nvPr>
            <p:ph type="sldNum" sz="quarter" idx="12"/>
          </p:nvPr>
        </p:nvSpPr>
        <p:spPr/>
        <p:txBody>
          <a:bodyPr/>
          <a:lstStyle>
            <a:lvl1pPr>
              <a:defRPr/>
            </a:lvl1pPr>
          </a:lstStyle>
          <a:p>
            <a:pPr>
              <a:defRPr/>
            </a:pPr>
            <a:fld id="{32D414B1-68AB-48AC-85F2-DF6F64105861}"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88E5FBD3-1809-4461-AAF2-898473E0C94F}" type="datetime1">
              <a:rPr lang="es-ES"/>
              <a:pPr>
                <a:defRPr/>
              </a:pPr>
              <a:t>30/03/2011</a:t>
            </a:fld>
            <a:endParaRPr lang="es-ES"/>
          </a:p>
        </p:txBody>
      </p:sp>
      <p:sp>
        <p:nvSpPr>
          <p:cNvPr id="3" name="2 Marcador de pie de página"/>
          <p:cNvSpPr>
            <a:spLocks noGrp="1"/>
          </p:cNvSpPr>
          <p:nvPr>
            <p:ph type="ftr" sz="quarter" idx="11"/>
          </p:nvPr>
        </p:nvSpPr>
        <p:spPr/>
        <p:txBody>
          <a:bodyPr/>
          <a:lstStyle>
            <a:lvl1pPr>
              <a:defRPr smtClean="0"/>
            </a:lvl1pPr>
          </a:lstStyle>
          <a:p>
            <a:pPr>
              <a:defRPr/>
            </a:pPr>
            <a:r>
              <a:rPr lang="en-US"/>
              <a:t>Copyright © 2010 Pearson Education, Inc. Publishing as Prentice Hall</a:t>
            </a:r>
            <a:endParaRPr lang="es-ES"/>
          </a:p>
        </p:txBody>
      </p:sp>
      <p:sp>
        <p:nvSpPr>
          <p:cNvPr id="4" name="3 Marcador de número de diapositiva"/>
          <p:cNvSpPr>
            <a:spLocks noGrp="1"/>
          </p:cNvSpPr>
          <p:nvPr>
            <p:ph type="sldNum" sz="quarter" idx="12"/>
          </p:nvPr>
        </p:nvSpPr>
        <p:spPr/>
        <p:txBody>
          <a:bodyPr/>
          <a:lstStyle>
            <a:lvl1pPr>
              <a:defRPr/>
            </a:lvl1pPr>
          </a:lstStyle>
          <a:p>
            <a:pPr>
              <a:defRPr/>
            </a:pPr>
            <a:fld id="{31013512-EF4A-470F-9F98-B4BA1AC5C464}"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771094DD-A966-42B7-8F7D-8838D994AB87}" type="datetime1">
              <a:rPr lang="es-ES"/>
              <a:pPr>
                <a:defRPr/>
              </a:pPr>
              <a:t>30/03/2011</a:t>
            </a:fld>
            <a:endParaRPr lang="es-ES"/>
          </a:p>
        </p:txBody>
      </p:sp>
      <p:sp>
        <p:nvSpPr>
          <p:cNvPr id="6" name="5 Marcador de pie de página"/>
          <p:cNvSpPr>
            <a:spLocks noGrp="1"/>
          </p:cNvSpPr>
          <p:nvPr>
            <p:ph type="ftr" sz="quarter" idx="11"/>
          </p:nvPr>
        </p:nvSpPr>
        <p:spPr/>
        <p:txBody>
          <a:bodyPr/>
          <a:lstStyle>
            <a:lvl1pPr>
              <a:defRPr smtClean="0"/>
            </a:lvl1pPr>
          </a:lstStyle>
          <a:p>
            <a:pPr>
              <a:defRPr/>
            </a:pPr>
            <a:r>
              <a:rPr lang="en-US"/>
              <a:t>Copyright © 2010 Pearson Education, Inc. Publishing as Prentice Hall</a:t>
            </a:r>
            <a:endParaRPr lang="es-ES"/>
          </a:p>
        </p:txBody>
      </p:sp>
      <p:sp>
        <p:nvSpPr>
          <p:cNvPr id="7" name="6 Marcador de número de diapositiva"/>
          <p:cNvSpPr>
            <a:spLocks noGrp="1"/>
          </p:cNvSpPr>
          <p:nvPr>
            <p:ph type="sldNum" sz="quarter" idx="12"/>
          </p:nvPr>
        </p:nvSpPr>
        <p:spPr/>
        <p:txBody>
          <a:bodyPr/>
          <a:lstStyle>
            <a:lvl1pPr>
              <a:defRPr/>
            </a:lvl1pPr>
          </a:lstStyle>
          <a:p>
            <a:pPr>
              <a:defRPr/>
            </a:pPr>
            <a:fld id="{CAA7E1E2-B057-468D-B860-18319E6AB735}"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4087F477-0B7F-44B3-BE5D-520B6BF53751}" type="datetime1">
              <a:rPr lang="es-ES"/>
              <a:pPr>
                <a:defRPr/>
              </a:pPr>
              <a:t>30/03/2011</a:t>
            </a:fld>
            <a:endParaRPr lang="es-ES"/>
          </a:p>
        </p:txBody>
      </p:sp>
      <p:sp>
        <p:nvSpPr>
          <p:cNvPr id="6" name="5 Marcador de pie de página"/>
          <p:cNvSpPr>
            <a:spLocks noGrp="1"/>
          </p:cNvSpPr>
          <p:nvPr>
            <p:ph type="ftr" sz="quarter" idx="11"/>
          </p:nvPr>
        </p:nvSpPr>
        <p:spPr/>
        <p:txBody>
          <a:bodyPr/>
          <a:lstStyle>
            <a:lvl1pPr>
              <a:defRPr smtClean="0"/>
            </a:lvl1pPr>
          </a:lstStyle>
          <a:p>
            <a:pPr>
              <a:defRPr/>
            </a:pPr>
            <a:r>
              <a:rPr lang="en-US"/>
              <a:t>Copyright © 2010 Pearson Education, Inc. Publishing as Prentice Hall</a:t>
            </a:r>
            <a:endParaRPr lang="es-ES"/>
          </a:p>
        </p:txBody>
      </p:sp>
      <p:sp>
        <p:nvSpPr>
          <p:cNvPr id="7" name="6 Marcador de número de diapositiva"/>
          <p:cNvSpPr>
            <a:spLocks noGrp="1"/>
          </p:cNvSpPr>
          <p:nvPr>
            <p:ph type="sldNum" sz="quarter" idx="12"/>
          </p:nvPr>
        </p:nvSpPr>
        <p:spPr/>
        <p:txBody>
          <a:bodyPr/>
          <a:lstStyle>
            <a:lvl1pPr>
              <a:defRPr/>
            </a:lvl1pPr>
          </a:lstStyle>
          <a:p>
            <a:pPr>
              <a:defRPr/>
            </a:pPr>
            <a:fld id="{0CB7E334-CAC1-453E-A8C9-8D0BC77F5D7B}"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s-ES" dirty="0" smtClean="0"/>
              <a:t>Haga clic para modificar el estilo de título del patrón</a:t>
            </a:r>
            <a:endParaRPr lang="es-ES" dirty="0"/>
          </a:p>
        </p:txBody>
      </p:sp>
      <p:sp>
        <p:nvSpPr>
          <p:cNvPr id="1028"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AA8F91A-3AC8-4D54-95F4-10C01CC3344A}" type="datetime1">
              <a:rPr lang="es-ES"/>
              <a:pPr>
                <a:defRPr/>
              </a:pPr>
              <a:t>30/03/2011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US"/>
              <a:t>Copyright © 2010 Pearson Education, Inc. Publishing as Prentice Hall</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r>
              <a:rPr lang="es-ES"/>
              <a:t>10-</a:t>
            </a:r>
            <a:fld id="{DBFCB039-5081-42E0-A7F5-7F6971298D42}"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81" r:id="rId1"/>
    <p:sldLayoutId id="2147483680"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dt="0"/>
  <p:txStyles>
    <p:titleStyle>
      <a:lvl1pPr algn="ctr" rtl="0" eaLnBrk="0" fontAlgn="base" hangingPunct="0">
        <a:spcBef>
          <a:spcPct val="0"/>
        </a:spcBef>
        <a:spcAft>
          <a:spcPct val="0"/>
        </a:spcAft>
        <a:defRPr sz="4400" b="1" kern="1200">
          <a:ln>
            <a:solidFill>
              <a:sysClr val="windowText" lastClr="000000"/>
            </a:solidFill>
            <a:prstDash val="solid"/>
          </a:ln>
          <a:solidFill>
            <a:srgbClr val="0070C0"/>
          </a:solidFill>
          <a:effectLst>
            <a:outerShdw blurRad="88000" dist="50800" dir="5040000" algn="tl">
              <a:schemeClr val="accent4">
                <a:tint val="80000"/>
                <a:satMod val="250000"/>
                <a:alpha val="45000"/>
              </a:schemeClr>
            </a:outerShdw>
          </a:effectLst>
          <a:latin typeface="+mj-lt"/>
          <a:ea typeface="+mj-ea"/>
          <a:cs typeface="+mj-cs"/>
        </a:defRPr>
      </a:lvl1pPr>
      <a:lvl2pPr algn="ctr" rtl="0" eaLnBrk="0" fontAlgn="base" hangingPunct="0">
        <a:spcBef>
          <a:spcPct val="0"/>
        </a:spcBef>
        <a:spcAft>
          <a:spcPct val="0"/>
        </a:spcAft>
        <a:defRPr sz="4400" b="1">
          <a:solidFill>
            <a:srgbClr val="0070C0"/>
          </a:solidFill>
          <a:latin typeface="Calibri" pitchFamily="34" charset="0"/>
        </a:defRPr>
      </a:lvl2pPr>
      <a:lvl3pPr algn="ctr" rtl="0" eaLnBrk="0" fontAlgn="base" hangingPunct="0">
        <a:spcBef>
          <a:spcPct val="0"/>
        </a:spcBef>
        <a:spcAft>
          <a:spcPct val="0"/>
        </a:spcAft>
        <a:defRPr sz="4400" b="1">
          <a:solidFill>
            <a:srgbClr val="0070C0"/>
          </a:solidFill>
          <a:latin typeface="Calibri" pitchFamily="34" charset="0"/>
        </a:defRPr>
      </a:lvl3pPr>
      <a:lvl4pPr algn="ctr" rtl="0" eaLnBrk="0" fontAlgn="base" hangingPunct="0">
        <a:spcBef>
          <a:spcPct val="0"/>
        </a:spcBef>
        <a:spcAft>
          <a:spcPct val="0"/>
        </a:spcAft>
        <a:defRPr sz="4400" b="1">
          <a:solidFill>
            <a:srgbClr val="0070C0"/>
          </a:solidFill>
          <a:latin typeface="Calibri" pitchFamily="34" charset="0"/>
        </a:defRPr>
      </a:lvl4pPr>
      <a:lvl5pPr algn="ctr" rtl="0" eaLnBrk="0" fontAlgn="base" hangingPunct="0">
        <a:spcBef>
          <a:spcPct val="0"/>
        </a:spcBef>
        <a:spcAft>
          <a:spcPct val="0"/>
        </a:spcAft>
        <a:defRPr sz="4400" b="1">
          <a:solidFill>
            <a:srgbClr val="0070C0"/>
          </a:solidFill>
          <a:latin typeface="Calibri" pitchFamily="34" charset="0"/>
        </a:defRPr>
      </a:lvl5pPr>
      <a:lvl6pPr marL="457200" algn="ctr" rtl="0" fontAlgn="base">
        <a:spcBef>
          <a:spcPct val="0"/>
        </a:spcBef>
        <a:spcAft>
          <a:spcPct val="0"/>
        </a:spcAft>
        <a:defRPr sz="4400" b="1">
          <a:solidFill>
            <a:srgbClr val="0070C0"/>
          </a:solidFill>
          <a:latin typeface="Calibri" pitchFamily="34" charset="0"/>
        </a:defRPr>
      </a:lvl6pPr>
      <a:lvl7pPr marL="914400" algn="ctr" rtl="0" fontAlgn="base">
        <a:spcBef>
          <a:spcPct val="0"/>
        </a:spcBef>
        <a:spcAft>
          <a:spcPct val="0"/>
        </a:spcAft>
        <a:defRPr sz="4400" b="1">
          <a:solidFill>
            <a:srgbClr val="0070C0"/>
          </a:solidFill>
          <a:latin typeface="Calibri" pitchFamily="34" charset="0"/>
        </a:defRPr>
      </a:lvl7pPr>
      <a:lvl8pPr marL="1371600" algn="ctr" rtl="0" fontAlgn="base">
        <a:spcBef>
          <a:spcPct val="0"/>
        </a:spcBef>
        <a:spcAft>
          <a:spcPct val="0"/>
        </a:spcAft>
        <a:defRPr sz="4400" b="1">
          <a:solidFill>
            <a:srgbClr val="0070C0"/>
          </a:solidFill>
          <a:latin typeface="Calibri" pitchFamily="34" charset="0"/>
        </a:defRPr>
      </a:lvl8pPr>
      <a:lvl9pPr marL="1828800" algn="ctr" rtl="0" fontAlgn="base">
        <a:spcBef>
          <a:spcPct val="0"/>
        </a:spcBef>
        <a:spcAft>
          <a:spcPct val="0"/>
        </a:spcAft>
        <a:defRPr sz="4400" b="1">
          <a:solidFill>
            <a:srgbClr val="0070C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eaLnBrk="1" fontAlgn="auto" hangingPunct="1">
              <a:spcAft>
                <a:spcPts val="0"/>
              </a:spcAft>
              <a:defRPr/>
            </a:pPr>
            <a:r>
              <a:rPr lang="es-ES" dirty="0" err="1" smtClean="0"/>
              <a:t>Chapter</a:t>
            </a:r>
            <a:r>
              <a:rPr lang="es-ES" dirty="0" smtClean="0"/>
              <a:t> </a:t>
            </a:r>
            <a:r>
              <a:rPr lang="es-ES" dirty="0" smtClean="0"/>
              <a:t>8b </a:t>
            </a:r>
            <a:r>
              <a:rPr lang="es-ES" dirty="0" err="1" smtClean="0"/>
              <a:t>L</a:t>
            </a:r>
            <a:r>
              <a:rPr lang="es-ES" dirty="0" err="1" smtClean="0"/>
              <a:t>aw</a:t>
            </a:r>
            <a:r>
              <a:rPr lang="es-ES" dirty="0" smtClean="0"/>
              <a:t> </a:t>
            </a:r>
            <a:r>
              <a:rPr lang="es-ES" dirty="0" err="1" smtClean="0"/>
              <a:t>ethics</a:t>
            </a:r>
            <a:r>
              <a:rPr lang="es-ES" dirty="0" smtClean="0"/>
              <a:t> and </a:t>
            </a:r>
            <a:r>
              <a:rPr lang="es-ES" dirty="0" err="1" smtClean="0"/>
              <a:t>Cyber</a:t>
            </a:r>
            <a:r>
              <a:rPr lang="es-ES" dirty="0" smtClean="0"/>
              <a:t> </a:t>
            </a:r>
            <a:r>
              <a:rPr lang="es-ES" dirty="0" err="1" smtClean="0"/>
              <a:t>Crime</a:t>
            </a:r>
            <a:endParaRPr lang="es-ES" dirty="0"/>
          </a:p>
        </p:txBody>
      </p:sp>
      <p:sp>
        <p:nvSpPr>
          <p:cNvPr id="3" name="2 Subtítulo"/>
          <p:cNvSpPr>
            <a:spLocks noGrp="1"/>
          </p:cNvSpPr>
          <p:nvPr>
            <p:ph type="subTitle" idx="1"/>
          </p:nvPr>
        </p:nvSpPr>
        <p:spPr>
          <a:xfrm>
            <a:off x="500063" y="3886200"/>
            <a:ext cx="8001000" cy="1752600"/>
          </a:xfrm>
        </p:spPr>
        <p:txBody>
          <a:bodyPr rtlCol="0">
            <a:normAutofit/>
          </a:bodyPr>
          <a:lstStyle/>
          <a:p>
            <a:pPr eaLnBrk="1" fontAlgn="auto" hangingPunct="1">
              <a:spcAft>
                <a:spcPts val="0"/>
              </a:spcAft>
              <a:buFont typeface="Arial" pitchFamily="34" charset="0"/>
              <a:buNone/>
              <a:defRPr/>
            </a:pPr>
            <a:r>
              <a:rPr lang="en-US" dirty="0" smtClean="0"/>
              <a:t>E-Commerce Cyber crime and security</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Basic E-Commerce </a:t>
            </a:r>
            <a:br>
              <a:rPr lang="en-US" dirty="0" smtClean="0"/>
            </a:br>
            <a:r>
              <a:rPr lang="en-US" dirty="0" smtClean="0"/>
              <a:t>Security Issues and Landscape</a:t>
            </a:r>
            <a:endParaRPr lang="en-US" dirty="0"/>
          </a:p>
        </p:txBody>
      </p:sp>
      <p:sp>
        <p:nvSpPr>
          <p:cNvPr id="3" name="Content Placeholder 2"/>
          <p:cNvSpPr>
            <a:spLocks noGrp="1"/>
          </p:cNvSpPr>
          <p:nvPr>
            <p:ph idx="1"/>
          </p:nvPr>
        </p:nvSpPr>
        <p:spPr/>
        <p:txBody>
          <a:bodyPr rtlCol="0">
            <a:normAutofit fontScale="92500" lnSpcReduction="20000"/>
          </a:bodyPr>
          <a:lstStyle/>
          <a:p>
            <a:pPr lvl="1" eaLnBrk="1" fontAlgn="auto" hangingPunct="1">
              <a:spcAft>
                <a:spcPts val="0"/>
              </a:spcAft>
              <a:buFont typeface="Arial" pitchFamily="34" charset="0"/>
              <a:buChar char="–"/>
              <a:defRPr/>
            </a:pPr>
            <a:r>
              <a:rPr lang="en-US" b="1" dirty="0" smtClean="0"/>
              <a:t>malware (malicious software)</a:t>
            </a:r>
          </a:p>
          <a:p>
            <a:pPr lvl="1" eaLnBrk="1" fontAlgn="auto" hangingPunct="1">
              <a:spcAft>
                <a:spcPts val="0"/>
              </a:spcAft>
              <a:buFont typeface="Arial" pitchFamily="34" charset="0"/>
              <a:buNone/>
              <a:defRPr/>
            </a:pPr>
            <a:r>
              <a:rPr lang="en-US" dirty="0" smtClean="0"/>
              <a:t>	A generic term for malicious software</a:t>
            </a:r>
          </a:p>
          <a:p>
            <a:pPr lvl="1" eaLnBrk="1" fontAlgn="auto" hangingPunct="1">
              <a:spcAft>
                <a:spcPts val="0"/>
              </a:spcAft>
              <a:buFont typeface="Arial" pitchFamily="34" charset="0"/>
              <a:buChar char="–"/>
              <a:defRPr/>
            </a:pPr>
            <a:r>
              <a:rPr lang="en-US" b="1" dirty="0" smtClean="0"/>
              <a:t>phishing</a:t>
            </a:r>
          </a:p>
          <a:p>
            <a:pPr lvl="1" eaLnBrk="1" fontAlgn="auto" hangingPunct="1">
              <a:spcAft>
                <a:spcPts val="0"/>
              </a:spcAft>
              <a:buFont typeface="Arial" pitchFamily="34" charset="0"/>
              <a:buNone/>
              <a:defRPr/>
            </a:pPr>
            <a:r>
              <a:rPr lang="en-US" dirty="0" smtClean="0"/>
              <a:t>	A </a:t>
            </a:r>
            <a:r>
              <a:rPr lang="en-US" dirty="0" err="1" smtClean="0"/>
              <a:t>crimeware</a:t>
            </a:r>
            <a:r>
              <a:rPr lang="en-US" dirty="0" smtClean="0"/>
              <a:t> technique to steal the identity of a target company to get the identities of its customers</a:t>
            </a:r>
          </a:p>
          <a:p>
            <a:pPr lvl="1" eaLnBrk="1" fontAlgn="auto" hangingPunct="1">
              <a:spcAft>
                <a:spcPts val="0"/>
              </a:spcAft>
              <a:buFont typeface="Arial" pitchFamily="34" charset="0"/>
              <a:buChar char="–"/>
              <a:defRPr/>
            </a:pPr>
            <a:r>
              <a:rPr lang="en-US" b="1" dirty="0" smtClean="0"/>
              <a:t>risk</a:t>
            </a:r>
          </a:p>
          <a:p>
            <a:pPr lvl="1" eaLnBrk="1" fontAlgn="auto" hangingPunct="1">
              <a:spcAft>
                <a:spcPts val="0"/>
              </a:spcAft>
              <a:buFont typeface="Arial" pitchFamily="34" charset="0"/>
              <a:buNone/>
              <a:defRPr/>
            </a:pPr>
            <a:r>
              <a:rPr lang="en-US" dirty="0" smtClean="0"/>
              <a:t>	The probability that a vulnerability will be known and used</a:t>
            </a:r>
          </a:p>
          <a:p>
            <a:pPr lvl="1" eaLnBrk="1" fontAlgn="auto" hangingPunct="1">
              <a:spcAft>
                <a:spcPts val="0"/>
              </a:spcAft>
              <a:buFont typeface="Arial" pitchFamily="34" charset="0"/>
              <a:buChar char="–"/>
              <a:defRPr/>
            </a:pPr>
            <a:r>
              <a:rPr lang="en-US" b="1" dirty="0" smtClean="0"/>
              <a:t>social engineering</a:t>
            </a:r>
          </a:p>
          <a:p>
            <a:pPr lvl="1" eaLnBrk="1" fontAlgn="auto" hangingPunct="1">
              <a:spcAft>
                <a:spcPts val="0"/>
              </a:spcAft>
              <a:buFont typeface="Arial" pitchFamily="34" charset="0"/>
              <a:buNone/>
              <a:defRPr/>
            </a:pPr>
            <a:r>
              <a:rPr lang="en-US" dirty="0" smtClean="0"/>
              <a:t>	A type of nontechnical attack that uses some ruse to trick users into revealing information or performing an action that  compromises a computer or network</a:t>
            </a:r>
          </a:p>
        </p:txBody>
      </p:sp>
      <p:sp>
        <p:nvSpPr>
          <p:cNvPr id="6" name="Slide Number Placeholder 5"/>
          <p:cNvSpPr>
            <a:spLocks noGrp="1"/>
          </p:cNvSpPr>
          <p:nvPr>
            <p:ph type="sldNum" sz="quarter" idx="12"/>
          </p:nvPr>
        </p:nvSpPr>
        <p:spPr/>
        <p:txBody>
          <a:bodyPr/>
          <a:lstStyle/>
          <a:p>
            <a:pPr>
              <a:defRPr/>
            </a:pPr>
            <a:r>
              <a:rPr lang="es-ES"/>
              <a:t>10-</a:t>
            </a:r>
            <a:fld id="{CB6B29E1-4755-40C8-A1C2-CAC8CCC6E9A3}" type="slidenum">
              <a:rPr lang="es-ES"/>
              <a:pPr>
                <a:defRPr/>
              </a:pPr>
              <a:t>9</a:t>
            </a:fld>
            <a:endParaRPr lang="es-E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Basic E-Commerce </a:t>
            </a:r>
            <a:br>
              <a:rPr lang="en-US" dirty="0" smtClean="0"/>
            </a:br>
            <a:r>
              <a:rPr lang="en-US" dirty="0" smtClean="0"/>
              <a:t>Security Issues and Landscape</a:t>
            </a:r>
            <a:endParaRPr lang="en-US" dirty="0"/>
          </a:p>
        </p:txBody>
      </p:sp>
      <p:sp>
        <p:nvSpPr>
          <p:cNvPr id="3" name="Content Placeholder 2"/>
          <p:cNvSpPr>
            <a:spLocks noGrp="1"/>
          </p:cNvSpPr>
          <p:nvPr>
            <p:ph idx="1"/>
          </p:nvPr>
        </p:nvSpPr>
        <p:spPr/>
        <p:txBody>
          <a:bodyPr rtlCol="0">
            <a:normAutofit fontScale="92500" lnSpcReduction="10000"/>
          </a:bodyPr>
          <a:lstStyle/>
          <a:p>
            <a:pPr lvl="1" eaLnBrk="1" fontAlgn="auto" hangingPunct="1">
              <a:spcAft>
                <a:spcPts val="0"/>
              </a:spcAft>
              <a:buFont typeface="Arial" pitchFamily="34" charset="0"/>
              <a:buChar char="–"/>
              <a:defRPr/>
            </a:pPr>
            <a:r>
              <a:rPr lang="en-US" b="1" dirty="0" smtClean="0"/>
              <a:t>spam</a:t>
            </a:r>
          </a:p>
          <a:p>
            <a:pPr lvl="1" eaLnBrk="1" fontAlgn="auto" hangingPunct="1">
              <a:spcAft>
                <a:spcPts val="0"/>
              </a:spcAft>
              <a:buFont typeface="Arial" pitchFamily="34" charset="0"/>
              <a:buNone/>
              <a:defRPr/>
            </a:pPr>
            <a:r>
              <a:rPr lang="en-US" dirty="0" smtClean="0"/>
              <a:t>	The electronic equivalent of junk mail</a:t>
            </a:r>
            <a:endParaRPr lang="en-US" b="1" dirty="0" smtClean="0"/>
          </a:p>
          <a:p>
            <a:pPr lvl="1" eaLnBrk="1" fontAlgn="auto" hangingPunct="1">
              <a:spcAft>
                <a:spcPts val="0"/>
              </a:spcAft>
              <a:buFont typeface="Arial" pitchFamily="34" charset="0"/>
              <a:buChar char="–"/>
              <a:defRPr/>
            </a:pPr>
            <a:r>
              <a:rPr lang="en-US" b="1" dirty="0" smtClean="0"/>
              <a:t>vulnerability</a:t>
            </a:r>
          </a:p>
          <a:p>
            <a:pPr lvl="1" eaLnBrk="1" fontAlgn="auto" hangingPunct="1">
              <a:spcAft>
                <a:spcPts val="0"/>
              </a:spcAft>
              <a:buFont typeface="Arial" pitchFamily="34" charset="0"/>
              <a:buNone/>
              <a:defRPr/>
            </a:pPr>
            <a:r>
              <a:rPr lang="en-US" dirty="0" smtClean="0"/>
              <a:t>	Weakness in software or other mechanism that threatens the confidentiality, integrity, or availability of an asset (recall the CIA  model). It can be directly used by a hacker to gain access to a system or network</a:t>
            </a:r>
          </a:p>
          <a:p>
            <a:pPr lvl="1" eaLnBrk="1" fontAlgn="auto" hangingPunct="1">
              <a:spcAft>
                <a:spcPts val="0"/>
              </a:spcAft>
              <a:buFont typeface="Arial" pitchFamily="34" charset="0"/>
              <a:buChar char="–"/>
              <a:defRPr/>
            </a:pPr>
            <a:r>
              <a:rPr lang="en-US" b="1" dirty="0" smtClean="0"/>
              <a:t>zombies</a:t>
            </a:r>
          </a:p>
          <a:p>
            <a:pPr lvl="1" eaLnBrk="1" fontAlgn="auto" hangingPunct="1">
              <a:spcAft>
                <a:spcPts val="0"/>
              </a:spcAft>
              <a:buFont typeface="Arial" pitchFamily="34" charset="0"/>
              <a:buNone/>
              <a:defRPr/>
            </a:pPr>
            <a:r>
              <a:rPr lang="en-US" dirty="0" smtClean="0"/>
              <a:t>	Computers infected with malware that are under the control of a spammer, hacker, or other criminal</a:t>
            </a:r>
            <a:endParaRPr lang="en-US" dirty="0"/>
          </a:p>
        </p:txBody>
      </p:sp>
      <p:sp>
        <p:nvSpPr>
          <p:cNvPr id="6" name="Slide Number Placeholder 5"/>
          <p:cNvSpPr>
            <a:spLocks noGrp="1"/>
          </p:cNvSpPr>
          <p:nvPr>
            <p:ph type="sldNum" sz="quarter" idx="12"/>
          </p:nvPr>
        </p:nvSpPr>
        <p:spPr/>
        <p:txBody>
          <a:bodyPr/>
          <a:lstStyle/>
          <a:p>
            <a:pPr>
              <a:defRPr/>
            </a:pPr>
            <a:r>
              <a:rPr lang="es-ES"/>
              <a:t>10-</a:t>
            </a:r>
            <a:fld id="{C83876BF-7715-4EC8-9B08-ECBCC511B0C8}" type="slidenum">
              <a:rPr lang="es-ES"/>
              <a:pPr>
                <a:defRPr/>
              </a:pPr>
              <a:t>10</a:t>
            </a:fld>
            <a:endParaRPr lang="es-E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5" name="Slide Number Placeholder 4"/>
          <p:cNvSpPr>
            <a:spLocks noGrp="1"/>
          </p:cNvSpPr>
          <p:nvPr>
            <p:ph type="sldNum" sz="quarter" idx="12"/>
          </p:nvPr>
        </p:nvSpPr>
        <p:spPr/>
        <p:txBody>
          <a:bodyPr/>
          <a:lstStyle/>
          <a:p>
            <a:pPr>
              <a:defRPr/>
            </a:pPr>
            <a:r>
              <a:rPr lang="es-ES" dirty="0"/>
              <a:t>10-</a:t>
            </a:r>
            <a:fld id="{60486FA2-4707-49D5-B945-64384A698F2B}" type="slidenum">
              <a:rPr lang="es-ES"/>
              <a:pPr>
                <a:defRPr/>
              </a:pPr>
              <a:t>11</a:t>
            </a:fld>
            <a:endParaRPr lang="es-ES" dirty="0"/>
          </a:p>
        </p:txBody>
      </p:sp>
      <p:pic>
        <p:nvPicPr>
          <p:cNvPr id="23556" name="Picture 2"/>
          <p:cNvPicPr>
            <a:picLocks noChangeAspect="1" noChangeArrowheads="1"/>
          </p:cNvPicPr>
          <p:nvPr/>
        </p:nvPicPr>
        <p:blipFill>
          <a:blip r:embed="rId3" cstate="print"/>
          <a:srcRect/>
          <a:stretch>
            <a:fillRect/>
          </a:stretch>
        </p:blipFill>
        <p:spPr bwMode="auto">
          <a:xfrm>
            <a:off x="800100" y="381000"/>
            <a:ext cx="7643813" cy="58642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Basic E-Commerce </a:t>
            </a:r>
            <a:br>
              <a:rPr lang="en-US" dirty="0" smtClean="0"/>
            </a:br>
            <a:r>
              <a:rPr lang="en-US" dirty="0" smtClean="0"/>
              <a:t>Security Issues and Landscape</a:t>
            </a:r>
            <a:endParaRPr lang="en-US" dirty="0"/>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b="1" dirty="0" smtClean="0"/>
              <a:t>SECURITY SCENARIOS AND REQUIREMENTS IN </a:t>
            </a:r>
          </a:p>
          <a:p>
            <a:pPr eaLnBrk="1" fontAlgn="auto" hangingPunct="1">
              <a:spcAft>
                <a:spcPts val="0"/>
              </a:spcAft>
              <a:buFont typeface="Arial" pitchFamily="34" charset="0"/>
              <a:buNone/>
              <a:defRPr/>
            </a:pPr>
            <a:r>
              <a:rPr lang="en-US" b="1" dirty="0" smtClean="0"/>
              <a:t>	E-COMMERCE</a:t>
            </a:r>
          </a:p>
          <a:p>
            <a:pPr lvl="1" eaLnBrk="1" fontAlgn="auto" hangingPunct="1">
              <a:spcAft>
                <a:spcPts val="0"/>
              </a:spcAft>
              <a:buFont typeface="Arial" pitchFamily="34" charset="0"/>
              <a:buChar char="–"/>
              <a:defRPr/>
            </a:pPr>
            <a:r>
              <a:rPr lang="en-US" dirty="0" smtClean="0"/>
              <a:t>EC Security Requirements</a:t>
            </a:r>
          </a:p>
          <a:p>
            <a:pPr lvl="2" eaLnBrk="1" fontAlgn="auto" hangingPunct="1">
              <a:spcAft>
                <a:spcPts val="0"/>
              </a:spcAft>
              <a:buFont typeface="Arial" pitchFamily="34" charset="0"/>
              <a:buChar char="•"/>
              <a:defRPr/>
            </a:pPr>
            <a:r>
              <a:rPr lang="en-US" b="1" dirty="0" smtClean="0"/>
              <a:t>authentication</a:t>
            </a:r>
          </a:p>
          <a:p>
            <a:pPr lvl="2" eaLnBrk="1" fontAlgn="auto" hangingPunct="1">
              <a:spcAft>
                <a:spcPts val="0"/>
              </a:spcAft>
              <a:buFont typeface="Arial" pitchFamily="34" charset="0"/>
              <a:buNone/>
              <a:defRPr/>
            </a:pPr>
            <a:r>
              <a:rPr lang="en-US" dirty="0" smtClean="0"/>
              <a:t>	Process to verify (assure) the real identity of an individual, computer, computer program, or EC Web site</a:t>
            </a:r>
          </a:p>
          <a:p>
            <a:pPr lvl="2" eaLnBrk="1" fontAlgn="auto" hangingPunct="1">
              <a:spcAft>
                <a:spcPts val="0"/>
              </a:spcAft>
              <a:buFont typeface="Arial" pitchFamily="34" charset="0"/>
              <a:buChar char="•"/>
              <a:defRPr/>
            </a:pPr>
            <a:r>
              <a:rPr lang="en-US" b="1" dirty="0" smtClean="0"/>
              <a:t>authorization</a:t>
            </a:r>
          </a:p>
          <a:p>
            <a:pPr lvl="2" eaLnBrk="1" fontAlgn="auto" hangingPunct="1">
              <a:spcAft>
                <a:spcPts val="0"/>
              </a:spcAft>
              <a:buFont typeface="Arial" pitchFamily="34" charset="0"/>
              <a:buNone/>
              <a:defRPr/>
            </a:pPr>
            <a:r>
              <a:rPr lang="en-US" dirty="0" smtClean="0"/>
              <a:t>	Process of determining what the authenticated entity is allowed to access and what operations it is allowed to perform</a:t>
            </a:r>
          </a:p>
          <a:p>
            <a:pPr lvl="2" eaLnBrk="1" fontAlgn="auto" hangingPunct="1">
              <a:spcAft>
                <a:spcPts val="0"/>
              </a:spcAft>
              <a:buFont typeface="Arial" pitchFamily="34" charset="0"/>
              <a:buChar char="•"/>
              <a:defRPr/>
            </a:pPr>
            <a:r>
              <a:rPr lang="en-US" b="1" dirty="0" err="1" smtClean="0"/>
              <a:t>nonrepudiation</a:t>
            </a:r>
            <a:endParaRPr lang="en-US" b="1" dirty="0" smtClean="0"/>
          </a:p>
          <a:p>
            <a:pPr lvl="2" eaLnBrk="1" fontAlgn="auto" hangingPunct="1">
              <a:spcAft>
                <a:spcPts val="0"/>
              </a:spcAft>
              <a:buFont typeface="Arial" pitchFamily="34" charset="0"/>
              <a:buNone/>
              <a:defRPr/>
            </a:pPr>
            <a:r>
              <a:rPr lang="en-US" dirty="0" smtClean="0"/>
              <a:t>	Assurance that online customers or trading partners cannot falsely deny (repudiate) their purchase or transaction</a:t>
            </a:r>
            <a:endParaRPr lang="en-US" dirty="0"/>
          </a:p>
        </p:txBody>
      </p:sp>
      <p:sp>
        <p:nvSpPr>
          <p:cNvPr id="6" name="Slide Number Placeholder 5"/>
          <p:cNvSpPr>
            <a:spLocks noGrp="1"/>
          </p:cNvSpPr>
          <p:nvPr>
            <p:ph type="sldNum" sz="quarter" idx="12"/>
          </p:nvPr>
        </p:nvSpPr>
        <p:spPr/>
        <p:txBody>
          <a:bodyPr/>
          <a:lstStyle/>
          <a:p>
            <a:pPr>
              <a:defRPr/>
            </a:pPr>
            <a:r>
              <a:rPr lang="es-ES"/>
              <a:t>10-</a:t>
            </a:r>
            <a:fld id="{5A9C1A1F-672E-406C-ADCA-EC560AE3023A}" type="slidenum">
              <a:rPr lang="es-ES"/>
              <a:pPr>
                <a:defRPr/>
              </a:pPr>
              <a:t>12</a:t>
            </a:fld>
            <a:endParaRPr lang="es-E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Basic E-Commerce </a:t>
            </a:r>
            <a:br>
              <a:rPr lang="en-US" dirty="0" smtClean="0"/>
            </a:br>
            <a:r>
              <a:rPr lang="en-US" dirty="0" smtClean="0"/>
              <a:t>Security Issues and Landscape</a:t>
            </a:r>
            <a:endParaRPr lang="en-US" dirty="0"/>
          </a:p>
        </p:txBody>
      </p:sp>
      <p:sp>
        <p:nvSpPr>
          <p:cNvPr id="25604" name="Content Placeholder 2"/>
          <p:cNvSpPr>
            <a:spLocks noGrp="1"/>
          </p:cNvSpPr>
          <p:nvPr>
            <p:ph idx="1"/>
          </p:nvPr>
        </p:nvSpPr>
        <p:spPr/>
        <p:txBody>
          <a:bodyPr/>
          <a:lstStyle/>
          <a:p>
            <a:pPr eaLnBrk="1" hangingPunct="1"/>
            <a:r>
              <a:rPr lang="en-US" b="1" smtClean="0"/>
              <a:t>THE DEFENSE: DEFENDERS AND THEIR STRATEGY</a:t>
            </a:r>
          </a:p>
          <a:p>
            <a:pPr lvl="1" eaLnBrk="1" hangingPunct="1"/>
            <a:r>
              <a:rPr lang="en-US" b="1" smtClean="0"/>
              <a:t>EC security strategy</a:t>
            </a:r>
          </a:p>
          <a:p>
            <a:pPr lvl="1" eaLnBrk="1" hangingPunct="1">
              <a:buFont typeface="Arial" charset="0"/>
              <a:buNone/>
            </a:pPr>
            <a:r>
              <a:rPr lang="en-US" smtClean="0"/>
              <a:t>	A strategy that views EC security as the process of preventing and detecting unauthorized use of the organization’s brand, identity, Web site, e-mail, information, or other asset and attempts to defraud the organization, its customers, and employees</a:t>
            </a:r>
          </a:p>
        </p:txBody>
      </p:sp>
      <p:sp>
        <p:nvSpPr>
          <p:cNvPr id="6" name="Slide Number Placeholder 5"/>
          <p:cNvSpPr>
            <a:spLocks noGrp="1"/>
          </p:cNvSpPr>
          <p:nvPr>
            <p:ph type="sldNum" sz="quarter" idx="12"/>
          </p:nvPr>
        </p:nvSpPr>
        <p:spPr/>
        <p:txBody>
          <a:bodyPr/>
          <a:lstStyle/>
          <a:p>
            <a:pPr>
              <a:defRPr/>
            </a:pPr>
            <a:r>
              <a:rPr lang="es-ES"/>
              <a:t>10-</a:t>
            </a:r>
            <a:fld id="{81D92594-C587-446E-8E9B-299A26EE0220}" type="slidenum">
              <a:rPr lang="es-ES"/>
              <a:pPr>
                <a:defRPr/>
              </a:pPr>
              <a:t>13</a:t>
            </a:fld>
            <a:endParaRPr lang="es-E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Basic E-Commerce </a:t>
            </a:r>
            <a:br>
              <a:rPr lang="en-US" dirty="0" smtClean="0"/>
            </a:br>
            <a:r>
              <a:rPr lang="en-US" dirty="0" smtClean="0"/>
              <a:t>Security Issues and Landscape</a:t>
            </a:r>
            <a:endParaRPr lang="en-US" dirty="0"/>
          </a:p>
        </p:txBody>
      </p:sp>
      <p:sp>
        <p:nvSpPr>
          <p:cNvPr id="3" name="Content Placeholder 2"/>
          <p:cNvSpPr>
            <a:spLocks noGrp="1"/>
          </p:cNvSpPr>
          <p:nvPr>
            <p:ph idx="1"/>
          </p:nvPr>
        </p:nvSpPr>
        <p:spPr/>
        <p:txBody>
          <a:bodyPr rtlCol="0">
            <a:normAutofit fontScale="92500" lnSpcReduction="10000"/>
          </a:bodyPr>
          <a:lstStyle/>
          <a:p>
            <a:pPr lvl="1" eaLnBrk="1" fontAlgn="auto" hangingPunct="1">
              <a:spcAft>
                <a:spcPts val="0"/>
              </a:spcAft>
              <a:buFont typeface="Arial" pitchFamily="34" charset="0"/>
              <a:buChar char="–"/>
              <a:defRPr/>
            </a:pPr>
            <a:r>
              <a:rPr lang="en-US" b="1" dirty="0" smtClean="0"/>
              <a:t>deterring measures</a:t>
            </a:r>
          </a:p>
          <a:p>
            <a:pPr lvl="1" eaLnBrk="1" fontAlgn="auto" hangingPunct="1">
              <a:spcAft>
                <a:spcPts val="0"/>
              </a:spcAft>
              <a:buFont typeface="Arial" pitchFamily="34" charset="0"/>
              <a:buNone/>
              <a:defRPr/>
            </a:pPr>
            <a:r>
              <a:rPr lang="en-US" dirty="0" smtClean="0"/>
              <a:t>	Actions that will make criminals abandon their idea of attacking a specific system (e.g., the possibility of losing a job for insiders)</a:t>
            </a:r>
          </a:p>
          <a:p>
            <a:pPr lvl="1" eaLnBrk="1" fontAlgn="auto" hangingPunct="1">
              <a:spcAft>
                <a:spcPts val="0"/>
              </a:spcAft>
              <a:buFont typeface="Arial" pitchFamily="34" charset="0"/>
              <a:buChar char="–"/>
              <a:defRPr/>
            </a:pPr>
            <a:r>
              <a:rPr lang="en-US" b="1" dirty="0" smtClean="0"/>
              <a:t>prevention measures</a:t>
            </a:r>
          </a:p>
          <a:p>
            <a:pPr lvl="1" eaLnBrk="1" fontAlgn="auto" hangingPunct="1">
              <a:spcAft>
                <a:spcPts val="0"/>
              </a:spcAft>
              <a:buFont typeface="Arial" pitchFamily="34" charset="0"/>
              <a:buNone/>
              <a:defRPr/>
            </a:pPr>
            <a:r>
              <a:rPr lang="en-US" dirty="0" smtClean="0"/>
              <a:t>	Ways to help stop unauthorized users (also known as “intruders”) from accessing any part of the EC system</a:t>
            </a:r>
          </a:p>
          <a:p>
            <a:pPr lvl="1" eaLnBrk="1" fontAlgn="auto" hangingPunct="1">
              <a:spcAft>
                <a:spcPts val="0"/>
              </a:spcAft>
              <a:buFont typeface="Arial" pitchFamily="34" charset="0"/>
              <a:buChar char="–"/>
              <a:defRPr/>
            </a:pPr>
            <a:r>
              <a:rPr lang="en-US" b="1" dirty="0" smtClean="0"/>
              <a:t>detection measures</a:t>
            </a:r>
          </a:p>
          <a:p>
            <a:pPr lvl="1" eaLnBrk="1" fontAlgn="auto" hangingPunct="1">
              <a:spcAft>
                <a:spcPts val="0"/>
              </a:spcAft>
              <a:buFont typeface="Arial" pitchFamily="34" charset="0"/>
              <a:buNone/>
              <a:defRPr/>
            </a:pPr>
            <a:r>
              <a:rPr lang="en-US" dirty="0" smtClean="0"/>
              <a:t>	Ways to determine whether intruders attempted to break into the EC system; whether they were successful; and what they may have done</a:t>
            </a:r>
            <a:endParaRPr lang="en-US" dirty="0"/>
          </a:p>
        </p:txBody>
      </p:sp>
      <p:sp>
        <p:nvSpPr>
          <p:cNvPr id="6" name="Slide Number Placeholder 5"/>
          <p:cNvSpPr>
            <a:spLocks noGrp="1"/>
          </p:cNvSpPr>
          <p:nvPr>
            <p:ph type="sldNum" sz="quarter" idx="12"/>
          </p:nvPr>
        </p:nvSpPr>
        <p:spPr/>
        <p:txBody>
          <a:bodyPr/>
          <a:lstStyle/>
          <a:p>
            <a:pPr>
              <a:defRPr/>
            </a:pPr>
            <a:r>
              <a:rPr lang="es-ES"/>
              <a:t>10-</a:t>
            </a:r>
            <a:fld id="{91EC2703-ED44-4FFB-A790-97EB8424E2E8}" type="slidenum">
              <a:rPr lang="es-ES"/>
              <a:pPr>
                <a:defRPr/>
              </a:pPr>
              <a:t>14</a:t>
            </a:fld>
            <a:endParaRPr lang="es-E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Basic E-Commerce </a:t>
            </a:r>
            <a:br>
              <a:rPr lang="en-US" dirty="0" smtClean="0"/>
            </a:br>
            <a:r>
              <a:rPr lang="en-US" dirty="0" smtClean="0"/>
              <a:t>Security Issues and Landscape</a:t>
            </a:r>
            <a:endParaRPr lang="en-US" dirty="0"/>
          </a:p>
        </p:txBody>
      </p:sp>
      <p:sp>
        <p:nvSpPr>
          <p:cNvPr id="27652" name="Content Placeholder 2"/>
          <p:cNvSpPr>
            <a:spLocks noGrp="1"/>
          </p:cNvSpPr>
          <p:nvPr>
            <p:ph idx="1"/>
          </p:nvPr>
        </p:nvSpPr>
        <p:spPr/>
        <p:txBody>
          <a:bodyPr/>
          <a:lstStyle/>
          <a:p>
            <a:pPr lvl="1" eaLnBrk="1" hangingPunct="1"/>
            <a:r>
              <a:rPr lang="en-US" b="1" smtClean="0"/>
              <a:t>information assurance (IA)</a:t>
            </a:r>
          </a:p>
          <a:p>
            <a:pPr lvl="1" eaLnBrk="1" hangingPunct="1">
              <a:buFont typeface="Arial" charset="0"/>
              <a:buNone/>
            </a:pPr>
            <a:r>
              <a:rPr lang="en-US" smtClean="0"/>
              <a:t>	The protection of information systems against unauthorized access to or modification of information whether in storage, processing, or transit, and against the denial of service to authorized users, including those measures necessary to detect, document, and counter such threats</a:t>
            </a:r>
          </a:p>
        </p:txBody>
      </p:sp>
      <p:sp>
        <p:nvSpPr>
          <p:cNvPr id="6" name="Slide Number Placeholder 5"/>
          <p:cNvSpPr>
            <a:spLocks noGrp="1"/>
          </p:cNvSpPr>
          <p:nvPr>
            <p:ph type="sldNum" sz="quarter" idx="12"/>
          </p:nvPr>
        </p:nvSpPr>
        <p:spPr/>
        <p:txBody>
          <a:bodyPr/>
          <a:lstStyle/>
          <a:p>
            <a:pPr>
              <a:defRPr/>
            </a:pPr>
            <a:r>
              <a:rPr lang="es-ES"/>
              <a:t>10-</a:t>
            </a:r>
            <a:fld id="{59CE5B43-57A9-4BAB-B6DC-B613CA391A45}" type="slidenum">
              <a:rPr lang="es-ES"/>
              <a:pPr>
                <a:defRPr/>
              </a:pPr>
              <a:t>15</a:t>
            </a:fld>
            <a:endParaRPr lang="es-E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lstStyle/>
          <a:p>
            <a:pPr eaLnBrk="1" fontAlgn="auto" hangingPunct="1">
              <a:spcAft>
                <a:spcPts val="0"/>
              </a:spcAft>
              <a:defRPr/>
            </a:pPr>
            <a:r>
              <a:rPr lang="en-US" dirty="0" smtClean="0"/>
              <a:t>Technical Attack Methods</a:t>
            </a:r>
            <a:endParaRPr lang="en-US" dirty="0"/>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b="1" dirty="0" smtClean="0"/>
              <a:t>virus</a:t>
            </a:r>
          </a:p>
          <a:p>
            <a:pPr eaLnBrk="1" fontAlgn="auto" hangingPunct="1">
              <a:spcAft>
                <a:spcPts val="0"/>
              </a:spcAft>
              <a:buFont typeface="Arial" pitchFamily="34" charset="0"/>
              <a:buNone/>
              <a:defRPr/>
            </a:pPr>
            <a:r>
              <a:rPr lang="en-US" dirty="0" smtClean="0"/>
              <a:t>	A piece of software code that inserts itself into a host, including the operating systems, in order to propagate; it requires that its host program be run to activate it</a:t>
            </a:r>
            <a:endParaRPr lang="en-US" b="1" dirty="0" smtClean="0"/>
          </a:p>
          <a:p>
            <a:pPr eaLnBrk="1" fontAlgn="auto" hangingPunct="1">
              <a:spcAft>
                <a:spcPts val="0"/>
              </a:spcAft>
              <a:buFont typeface="Arial" pitchFamily="34" charset="0"/>
              <a:buChar char="•"/>
              <a:defRPr/>
            </a:pPr>
            <a:r>
              <a:rPr lang="en-US" b="1" dirty="0" smtClean="0"/>
              <a:t>worm</a:t>
            </a:r>
          </a:p>
          <a:p>
            <a:pPr eaLnBrk="1" fontAlgn="auto" hangingPunct="1">
              <a:spcAft>
                <a:spcPts val="0"/>
              </a:spcAft>
              <a:buFont typeface="Arial" pitchFamily="34" charset="0"/>
              <a:buNone/>
              <a:defRPr/>
            </a:pPr>
            <a:r>
              <a:rPr lang="en-US" dirty="0" smtClean="0"/>
              <a:t>	A software program that runs independently, consuming the resources of its host in order to maintain itself, and that is capable of propagating a complete working version of itself onto another machine</a:t>
            </a:r>
          </a:p>
          <a:p>
            <a:pPr eaLnBrk="1" fontAlgn="auto" hangingPunct="1">
              <a:spcAft>
                <a:spcPts val="0"/>
              </a:spcAft>
              <a:buFont typeface="Arial" pitchFamily="34" charset="0"/>
              <a:buChar char="•"/>
              <a:defRPr/>
            </a:pPr>
            <a:r>
              <a:rPr lang="en-US" b="1" dirty="0" smtClean="0"/>
              <a:t>macro virus (</a:t>
            </a:r>
            <a:r>
              <a:rPr lang="en-US" b="1" dirty="0" err="1" smtClean="0"/>
              <a:t>macroworm</a:t>
            </a:r>
            <a:r>
              <a:rPr lang="en-US" b="1" dirty="0" smtClean="0"/>
              <a:t>)</a:t>
            </a:r>
          </a:p>
          <a:p>
            <a:pPr eaLnBrk="1" fontAlgn="auto" hangingPunct="1">
              <a:spcAft>
                <a:spcPts val="0"/>
              </a:spcAft>
              <a:buFont typeface="Arial" pitchFamily="34" charset="0"/>
              <a:buNone/>
              <a:defRPr/>
            </a:pPr>
            <a:r>
              <a:rPr lang="en-US" dirty="0" smtClean="0"/>
              <a:t>	A macro virus or macro worm is executed when the application object that contains the macro is opened or a particular procedure is executed</a:t>
            </a:r>
          </a:p>
        </p:txBody>
      </p:sp>
      <p:sp>
        <p:nvSpPr>
          <p:cNvPr id="6" name="Slide Number Placeholder 5"/>
          <p:cNvSpPr>
            <a:spLocks noGrp="1"/>
          </p:cNvSpPr>
          <p:nvPr>
            <p:ph type="sldNum" sz="quarter" idx="12"/>
          </p:nvPr>
        </p:nvSpPr>
        <p:spPr/>
        <p:txBody>
          <a:bodyPr/>
          <a:lstStyle/>
          <a:p>
            <a:pPr>
              <a:defRPr/>
            </a:pPr>
            <a:r>
              <a:rPr lang="es-ES"/>
              <a:t>10-</a:t>
            </a:r>
            <a:fld id="{9BF2CDF1-AB45-4901-8D2C-BC5EF88700C2}" type="slidenum">
              <a:rPr lang="es-ES"/>
              <a:pPr>
                <a:defRPr/>
              </a:pPr>
              <a:t>16</a:t>
            </a:fld>
            <a:endParaRPr lang="es-E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lstStyle/>
          <a:p>
            <a:pPr eaLnBrk="1" fontAlgn="auto" hangingPunct="1">
              <a:spcAft>
                <a:spcPts val="0"/>
              </a:spcAft>
              <a:defRPr/>
            </a:pPr>
            <a:r>
              <a:rPr lang="en-US" dirty="0" smtClean="0"/>
              <a:t>Technical Attack Methods</a:t>
            </a:r>
            <a:endParaRPr lang="en-US" dirty="0"/>
          </a:p>
        </p:txBody>
      </p:sp>
      <p:sp>
        <p:nvSpPr>
          <p:cNvPr id="29700" name="Content Placeholder 2"/>
          <p:cNvSpPr>
            <a:spLocks noGrp="1"/>
          </p:cNvSpPr>
          <p:nvPr>
            <p:ph idx="1"/>
          </p:nvPr>
        </p:nvSpPr>
        <p:spPr/>
        <p:txBody>
          <a:bodyPr/>
          <a:lstStyle/>
          <a:p>
            <a:pPr lvl="1" eaLnBrk="1" hangingPunct="1">
              <a:buFont typeface="Arial" charset="0"/>
              <a:buChar char="•"/>
            </a:pPr>
            <a:r>
              <a:rPr lang="en-US" b="1" smtClean="0"/>
              <a:t>Trojan horse</a:t>
            </a:r>
          </a:p>
          <a:p>
            <a:pPr lvl="1" eaLnBrk="1" hangingPunct="1">
              <a:buFont typeface="Arial" charset="0"/>
              <a:buNone/>
            </a:pPr>
            <a:r>
              <a:rPr lang="en-US" smtClean="0"/>
              <a:t>	A program that appears to have a useful function but that contains a hidden function that presents a security risk</a:t>
            </a:r>
          </a:p>
          <a:p>
            <a:pPr lvl="1" eaLnBrk="1" hangingPunct="1">
              <a:buFont typeface="Arial" charset="0"/>
              <a:buChar char="•"/>
            </a:pPr>
            <a:r>
              <a:rPr lang="en-US" b="1" smtClean="0"/>
              <a:t>banking Trojan</a:t>
            </a:r>
          </a:p>
          <a:p>
            <a:pPr lvl="1" eaLnBrk="1" hangingPunct="1">
              <a:buFont typeface="Arial" charset="0"/>
              <a:buNone/>
            </a:pPr>
            <a:r>
              <a:rPr lang="en-US" smtClean="0"/>
              <a:t>	A Trojan that comes to life when computer owners visit one of a number of online banking or e-commerce sites</a:t>
            </a:r>
          </a:p>
        </p:txBody>
      </p:sp>
      <p:sp>
        <p:nvSpPr>
          <p:cNvPr id="6" name="Slide Number Placeholder 5"/>
          <p:cNvSpPr>
            <a:spLocks noGrp="1"/>
          </p:cNvSpPr>
          <p:nvPr>
            <p:ph type="sldNum" sz="quarter" idx="12"/>
          </p:nvPr>
        </p:nvSpPr>
        <p:spPr/>
        <p:txBody>
          <a:bodyPr/>
          <a:lstStyle/>
          <a:p>
            <a:pPr>
              <a:defRPr/>
            </a:pPr>
            <a:r>
              <a:rPr lang="es-ES"/>
              <a:t>10-</a:t>
            </a:r>
            <a:fld id="{CF7EA61F-D5EA-4CAD-B2A9-82806F47B504}" type="slidenum">
              <a:rPr lang="es-ES"/>
              <a:pPr>
                <a:defRPr/>
              </a:pPr>
              <a:t>17</a:t>
            </a:fld>
            <a:endParaRPr lang="es-E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pic>
        <p:nvPicPr>
          <p:cNvPr id="30723" name="Picture 2"/>
          <p:cNvPicPr>
            <a:picLocks noChangeAspect="1" noChangeArrowheads="1"/>
          </p:cNvPicPr>
          <p:nvPr/>
        </p:nvPicPr>
        <p:blipFill>
          <a:blip r:embed="rId3" cstate="print"/>
          <a:srcRect/>
          <a:stretch>
            <a:fillRect/>
          </a:stretch>
        </p:blipFill>
        <p:spPr bwMode="auto">
          <a:xfrm>
            <a:off x="892175" y="296863"/>
            <a:ext cx="7286625" cy="59086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r>
              <a:rPr lang="es-ES" dirty="0"/>
              <a:t>10-</a:t>
            </a:r>
            <a:fld id="{25A4F006-16CB-4F84-BB97-CC096C1E0484}" type="slidenum">
              <a:rPr lang="es-ES"/>
              <a:pPr>
                <a:defRPr/>
              </a:pPr>
              <a:t>18</a:t>
            </a:fld>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1 Título"/>
          <p:cNvSpPr>
            <a:spLocks noGrp="1"/>
          </p:cNvSpPr>
          <p:nvPr>
            <p:ph type="title"/>
          </p:nvPr>
        </p:nvSpPr>
        <p:spPr/>
        <p:txBody>
          <a:bodyPr/>
          <a:lstStyle/>
          <a:p>
            <a:pPr eaLnBrk="1" fontAlgn="auto" hangingPunct="1">
              <a:spcAft>
                <a:spcPts val="0"/>
              </a:spcAft>
              <a:defRPr/>
            </a:pPr>
            <a:r>
              <a:rPr lang="en-US" dirty="0" smtClean="0"/>
              <a:t>Learning Objectives</a:t>
            </a:r>
            <a:r>
              <a:rPr lang="es-ES" dirty="0" smtClean="0"/>
              <a:t> </a:t>
            </a:r>
            <a:endParaRPr lang="es-ES" dirty="0"/>
          </a:p>
        </p:txBody>
      </p:sp>
      <p:sp>
        <p:nvSpPr>
          <p:cNvPr id="3" name="2 Marcador de contenido"/>
          <p:cNvSpPr>
            <a:spLocks noGrp="1"/>
          </p:cNvSpPr>
          <p:nvPr>
            <p:ph idx="1"/>
          </p:nvPr>
        </p:nvSpPr>
        <p:spPr/>
        <p:txBody>
          <a:bodyPr rtlCol="0">
            <a:normAutofit fontScale="85000" lnSpcReduction="20000"/>
          </a:bodyPr>
          <a:lstStyle/>
          <a:p>
            <a:pPr marL="514350" indent="-514350" eaLnBrk="1" fontAlgn="auto" hangingPunct="1">
              <a:spcAft>
                <a:spcPts val="0"/>
              </a:spcAft>
              <a:buFont typeface="+mj-lt"/>
              <a:buAutoNum type="arabicPeriod"/>
              <a:defRPr/>
            </a:pPr>
            <a:r>
              <a:rPr lang="en-US" dirty="0" smtClean="0"/>
              <a:t>Understand the importance and scope of security of information systems for EC.</a:t>
            </a:r>
          </a:p>
          <a:p>
            <a:pPr marL="514350" indent="-514350" eaLnBrk="1" fontAlgn="auto" hangingPunct="1">
              <a:spcAft>
                <a:spcPts val="0"/>
              </a:spcAft>
              <a:buFont typeface="+mj-lt"/>
              <a:buAutoNum type="arabicPeriod"/>
              <a:defRPr/>
            </a:pPr>
            <a:r>
              <a:rPr lang="en-US" dirty="0" smtClean="0"/>
              <a:t>Describe the major concepts and terminology of EC security.</a:t>
            </a:r>
          </a:p>
          <a:p>
            <a:pPr marL="514350" indent="-514350" eaLnBrk="1" fontAlgn="auto" hangingPunct="1">
              <a:spcAft>
                <a:spcPts val="0"/>
              </a:spcAft>
              <a:buFont typeface="+mj-lt"/>
              <a:buAutoNum type="arabicPeriod"/>
              <a:defRPr/>
            </a:pPr>
            <a:r>
              <a:rPr lang="en-US" dirty="0" smtClean="0"/>
              <a:t>Learn about the major EC security threats, vulnerabilities, and risks.</a:t>
            </a:r>
          </a:p>
          <a:p>
            <a:pPr marL="514350" indent="-514350" eaLnBrk="1" fontAlgn="auto" hangingPunct="1">
              <a:spcAft>
                <a:spcPts val="0"/>
              </a:spcAft>
              <a:buFont typeface="+mj-lt"/>
              <a:buAutoNum type="arabicPeriod"/>
              <a:defRPr/>
            </a:pPr>
            <a:r>
              <a:rPr lang="en-US" dirty="0" smtClean="0"/>
              <a:t>Understand phishing and its relationship to financial crimes.</a:t>
            </a:r>
          </a:p>
          <a:p>
            <a:pPr marL="514350" indent="-514350" eaLnBrk="1" fontAlgn="auto" hangingPunct="1">
              <a:spcAft>
                <a:spcPts val="0"/>
              </a:spcAft>
              <a:buFont typeface="+mj-lt"/>
              <a:buAutoNum type="arabicPeriod"/>
              <a:defRPr/>
            </a:pPr>
            <a:r>
              <a:rPr lang="en-US" dirty="0" smtClean="0"/>
              <a:t>Describe the information assurance security principles.</a:t>
            </a:r>
          </a:p>
          <a:p>
            <a:pPr marL="514350" indent="-514350" eaLnBrk="1" fontAlgn="auto" hangingPunct="1">
              <a:spcAft>
                <a:spcPts val="0"/>
              </a:spcAft>
              <a:buFont typeface="+mj-lt"/>
              <a:buAutoNum type="arabicPeriod"/>
              <a:defRPr/>
            </a:pPr>
            <a:r>
              <a:rPr lang="en-US" dirty="0" smtClean="0"/>
              <a:t>Identify and assess major technologies and methods for securing EC communications.</a:t>
            </a:r>
          </a:p>
        </p:txBody>
      </p:sp>
      <p:sp>
        <p:nvSpPr>
          <p:cNvPr id="6" name="Slide Number Placeholder 5"/>
          <p:cNvSpPr>
            <a:spLocks noGrp="1"/>
          </p:cNvSpPr>
          <p:nvPr>
            <p:ph type="sldNum" sz="quarter" idx="12"/>
          </p:nvPr>
        </p:nvSpPr>
        <p:spPr/>
        <p:txBody>
          <a:bodyPr/>
          <a:lstStyle/>
          <a:p>
            <a:pPr>
              <a:defRPr/>
            </a:pPr>
            <a:r>
              <a:rPr lang="es-ES"/>
              <a:t>10-</a:t>
            </a:r>
            <a:fld id="{CA76FA6D-3504-4E5E-9989-33151C0CEB36}" type="slidenum">
              <a:rPr lang="es-ES"/>
              <a:pPr>
                <a:defRPr/>
              </a:pPr>
              <a:t>1</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lstStyle/>
          <a:p>
            <a:pPr eaLnBrk="1" fontAlgn="auto" hangingPunct="1">
              <a:spcAft>
                <a:spcPts val="0"/>
              </a:spcAft>
              <a:defRPr/>
            </a:pPr>
            <a:r>
              <a:rPr lang="en-US" dirty="0" smtClean="0"/>
              <a:t>Technical Attack Methods</a:t>
            </a:r>
            <a:endParaRPr lang="en-US" dirty="0"/>
          </a:p>
        </p:txBody>
      </p:sp>
      <p:sp>
        <p:nvSpPr>
          <p:cNvPr id="3" name="Content Placeholder 2"/>
          <p:cNvSpPr>
            <a:spLocks noGrp="1"/>
          </p:cNvSpPr>
          <p:nvPr>
            <p:ph idx="1"/>
          </p:nvPr>
        </p:nvSpPr>
        <p:spPr/>
        <p:txBody>
          <a:bodyPr rtlCol="0">
            <a:normAutofit lnSpcReduction="10000"/>
          </a:bodyPr>
          <a:lstStyle/>
          <a:p>
            <a:pPr lvl="1" eaLnBrk="1" fontAlgn="auto" hangingPunct="1">
              <a:spcAft>
                <a:spcPts val="0"/>
              </a:spcAft>
              <a:buFont typeface="Arial" pitchFamily="34" charset="0"/>
              <a:buChar char="•"/>
              <a:defRPr/>
            </a:pPr>
            <a:r>
              <a:rPr lang="en-US" b="1" dirty="0" smtClean="0"/>
              <a:t>denial of service (DOS) attack</a:t>
            </a:r>
          </a:p>
          <a:p>
            <a:pPr lvl="1" eaLnBrk="1" fontAlgn="auto" hangingPunct="1">
              <a:spcAft>
                <a:spcPts val="0"/>
              </a:spcAft>
              <a:buFont typeface="Arial" pitchFamily="34" charset="0"/>
              <a:buNone/>
              <a:defRPr/>
            </a:pPr>
            <a:r>
              <a:rPr lang="en-US" dirty="0" smtClean="0"/>
              <a:t>	An attack on a Web site in which an attacker uses specialized software to send a flood of data packets to the target computer with the aim of overloading its resources</a:t>
            </a:r>
          </a:p>
          <a:p>
            <a:pPr lvl="1" eaLnBrk="1" fontAlgn="auto" hangingPunct="1">
              <a:spcAft>
                <a:spcPts val="0"/>
              </a:spcAft>
              <a:buFont typeface="Arial" pitchFamily="34" charset="0"/>
              <a:buChar char="•"/>
              <a:defRPr/>
            </a:pPr>
            <a:r>
              <a:rPr lang="en-US" b="1" dirty="0" err="1" smtClean="0"/>
              <a:t>botnet</a:t>
            </a:r>
            <a:endParaRPr lang="en-US" b="1" dirty="0" smtClean="0"/>
          </a:p>
          <a:p>
            <a:pPr lvl="1" eaLnBrk="1" fontAlgn="auto" hangingPunct="1">
              <a:spcAft>
                <a:spcPts val="0"/>
              </a:spcAft>
              <a:buFont typeface="Arial" pitchFamily="34" charset="0"/>
              <a:buNone/>
              <a:defRPr/>
            </a:pPr>
            <a:r>
              <a:rPr lang="en-US" dirty="0" smtClean="0"/>
              <a:t>	A huge number (e.g., hundreds of thousands) of hijacked Internet computers that have been set up to forward traffic, including spam and viruses, to other computers on the Internet</a:t>
            </a:r>
            <a:endParaRPr lang="en-US" dirty="0"/>
          </a:p>
        </p:txBody>
      </p:sp>
      <p:sp>
        <p:nvSpPr>
          <p:cNvPr id="6" name="Slide Number Placeholder 5"/>
          <p:cNvSpPr>
            <a:spLocks noGrp="1"/>
          </p:cNvSpPr>
          <p:nvPr>
            <p:ph type="sldNum" sz="quarter" idx="12"/>
          </p:nvPr>
        </p:nvSpPr>
        <p:spPr/>
        <p:txBody>
          <a:bodyPr/>
          <a:lstStyle/>
          <a:p>
            <a:pPr>
              <a:defRPr/>
            </a:pPr>
            <a:r>
              <a:rPr lang="es-ES"/>
              <a:t>10-</a:t>
            </a:r>
            <a:fld id="{2C88E4B0-966B-42F1-AAC5-3A6939046AB5}" type="slidenum">
              <a:rPr lang="es-ES"/>
              <a:pPr>
                <a:defRPr/>
              </a:pPr>
              <a:t>19</a:t>
            </a:fld>
            <a:endParaRPr lang="es-E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6" name="Slide Number Placeholder 5"/>
          <p:cNvSpPr>
            <a:spLocks noGrp="1"/>
          </p:cNvSpPr>
          <p:nvPr>
            <p:ph type="sldNum" sz="quarter" idx="12"/>
          </p:nvPr>
        </p:nvSpPr>
        <p:spPr/>
        <p:txBody>
          <a:bodyPr/>
          <a:lstStyle/>
          <a:p>
            <a:pPr>
              <a:defRPr/>
            </a:pPr>
            <a:r>
              <a:rPr lang="es-ES" dirty="0"/>
              <a:t>10-</a:t>
            </a:r>
            <a:fld id="{905E71B0-8C3D-4EF3-AC0E-71F272028E25}" type="slidenum">
              <a:rPr lang="es-ES"/>
              <a:pPr>
                <a:defRPr/>
              </a:pPr>
              <a:t>20</a:t>
            </a:fld>
            <a:endParaRPr lang="es-ES" dirty="0"/>
          </a:p>
        </p:txBody>
      </p:sp>
      <p:pic>
        <p:nvPicPr>
          <p:cNvPr id="32772" name="Picture 2"/>
          <p:cNvPicPr>
            <a:picLocks noChangeAspect="1" noChangeArrowheads="1"/>
          </p:cNvPicPr>
          <p:nvPr/>
        </p:nvPicPr>
        <p:blipFill>
          <a:blip r:embed="rId3" cstate="print"/>
          <a:srcRect/>
          <a:stretch>
            <a:fillRect/>
          </a:stretch>
        </p:blipFill>
        <p:spPr bwMode="auto">
          <a:xfrm>
            <a:off x="696913" y="514350"/>
            <a:ext cx="7713662" cy="55641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Phishing, Financial Fraud, and Spam</a:t>
            </a:r>
            <a:endParaRPr lang="en-US" dirty="0"/>
          </a:p>
        </p:txBody>
      </p:sp>
      <p:sp>
        <p:nvSpPr>
          <p:cNvPr id="33796" name="Content Placeholder 2"/>
          <p:cNvSpPr>
            <a:spLocks noGrp="1"/>
          </p:cNvSpPr>
          <p:nvPr>
            <p:ph idx="1"/>
          </p:nvPr>
        </p:nvSpPr>
        <p:spPr/>
        <p:txBody>
          <a:bodyPr/>
          <a:lstStyle/>
          <a:p>
            <a:pPr eaLnBrk="1" hangingPunct="1"/>
            <a:r>
              <a:rPr lang="en-US" b="1" smtClean="0"/>
              <a:t>PHISHING</a:t>
            </a:r>
          </a:p>
          <a:p>
            <a:pPr lvl="1" eaLnBrk="1" hangingPunct="1"/>
            <a:r>
              <a:rPr lang="en-US" b="1" smtClean="0"/>
              <a:t>universal man-in-the-middle phishing kit</a:t>
            </a:r>
          </a:p>
          <a:p>
            <a:pPr lvl="1" eaLnBrk="1" hangingPunct="1">
              <a:buFont typeface="Arial" charset="0"/>
              <a:buNone/>
            </a:pPr>
            <a:r>
              <a:rPr lang="en-US" smtClean="0"/>
              <a:t>	A tool used by phishers to set up a URL that can interact in real time with the content of a legitimate Web site, such as a bank or EC site, to intercept data entered by customers at log-in or check out Web pages</a:t>
            </a:r>
          </a:p>
        </p:txBody>
      </p:sp>
      <p:sp>
        <p:nvSpPr>
          <p:cNvPr id="6" name="Slide Number Placeholder 5"/>
          <p:cNvSpPr>
            <a:spLocks noGrp="1"/>
          </p:cNvSpPr>
          <p:nvPr>
            <p:ph type="sldNum" sz="quarter" idx="12"/>
          </p:nvPr>
        </p:nvSpPr>
        <p:spPr/>
        <p:txBody>
          <a:bodyPr/>
          <a:lstStyle/>
          <a:p>
            <a:pPr>
              <a:defRPr/>
            </a:pPr>
            <a:r>
              <a:rPr lang="es-ES"/>
              <a:t>10-</a:t>
            </a:r>
            <a:fld id="{5DAE2413-3F83-42D1-848A-90581F6952BD}" type="slidenum">
              <a:rPr lang="es-ES"/>
              <a:pPr>
                <a:defRPr/>
              </a:pPr>
              <a:t>21</a:t>
            </a:fld>
            <a:endParaRPr lang="es-E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6" name="Slide Number Placeholder 5"/>
          <p:cNvSpPr>
            <a:spLocks noGrp="1"/>
          </p:cNvSpPr>
          <p:nvPr>
            <p:ph type="sldNum" sz="quarter" idx="12"/>
          </p:nvPr>
        </p:nvSpPr>
        <p:spPr/>
        <p:txBody>
          <a:bodyPr/>
          <a:lstStyle/>
          <a:p>
            <a:pPr>
              <a:defRPr/>
            </a:pPr>
            <a:r>
              <a:rPr lang="es-ES" dirty="0"/>
              <a:t>10-</a:t>
            </a:r>
            <a:fld id="{B1AFC5AC-0C23-44CC-810C-249C504AD2B4}" type="slidenum">
              <a:rPr lang="es-ES"/>
              <a:pPr>
                <a:defRPr/>
              </a:pPr>
              <a:t>22</a:t>
            </a:fld>
            <a:endParaRPr lang="es-ES" dirty="0"/>
          </a:p>
        </p:txBody>
      </p:sp>
      <p:pic>
        <p:nvPicPr>
          <p:cNvPr id="34820" name="Picture 2"/>
          <p:cNvPicPr>
            <a:picLocks noChangeAspect="1" noChangeArrowheads="1"/>
          </p:cNvPicPr>
          <p:nvPr/>
        </p:nvPicPr>
        <p:blipFill>
          <a:blip r:embed="rId3" cstate="print"/>
          <a:srcRect/>
          <a:stretch>
            <a:fillRect/>
          </a:stretch>
        </p:blipFill>
        <p:spPr bwMode="auto">
          <a:xfrm>
            <a:off x="455613" y="863600"/>
            <a:ext cx="8215312" cy="50466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Phishing, Financial Fraud, and Spam</a:t>
            </a:r>
            <a:endParaRPr lang="en-US" dirty="0"/>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b="1" dirty="0" smtClean="0"/>
              <a:t>FRAUD ON THE INTERNET</a:t>
            </a:r>
          </a:p>
          <a:p>
            <a:pPr lvl="1" eaLnBrk="1" fontAlgn="auto" hangingPunct="1">
              <a:spcAft>
                <a:spcPts val="0"/>
              </a:spcAft>
              <a:buFont typeface="Arial" pitchFamily="34" charset="0"/>
              <a:buChar char="–"/>
              <a:defRPr/>
            </a:pPr>
            <a:r>
              <a:rPr lang="en-US" b="1" dirty="0" smtClean="0"/>
              <a:t>click fraud</a:t>
            </a:r>
          </a:p>
          <a:p>
            <a:pPr lvl="1" eaLnBrk="1" fontAlgn="auto" hangingPunct="1">
              <a:spcAft>
                <a:spcPts val="0"/>
              </a:spcAft>
              <a:buFont typeface="Arial" pitchFamily="34" charset="0"/>
              <a:buNone/>
              <a:defRPr/>
            </a:pPr>
            <a:r>
              <a:rPr lang="en-US" dirty="0" smtClean="0"/>
              <a:t>	Type of fraud that occurs in pay-per-click advertising when a person, automated system, or computer program simulates individual clicks on banner or other online advertising methods</a:t>
            </a:r>
          </a:p>
          <a:p>
            <a:pPr lvl="1" eaLnBrk="1" fontAlgn="auto" hangingPunct="1">
              <a:spcAft>
                <a:spcPts val="0"/>
              </a:spcAft>
              <a:buFont typeface="Arial" pitchFamily="34" charset="0"/>
              <a:buChar char="–"/>
              <a:defRPr/>
            </a:pPr>
            <a:r>
              <a:rPr lang="en-US" b="1" dirty="0" smtClean="0"/>
              <a:t>identity theft</a:t>
            </a:r>
          </a:p>
          <a:p>
            <a:pPr lvl="1" eaLnBrk="1" fontAlgn="auto" hangingPunct="1">
              <a:spcAft>
                <a:spcPts val="0"/>
              </a:spcAft>
              <a:buFont typeface="Arial" pitchFamily="34" charset="0"/>
              <a:buNone/>
              <a:defRPr/>
            </a:pPr>
            <a:r>
              <a:rPr lang="en-US" dirty="0" smtClean="0"/>
              <a:t>	Fraud that involves stealing an identity of a person and then the use of that identity by someone pretending to be someone else in order to steal money or get other benefits</a:t>
            </a:r>
            <a:endParaRPr lang="en-US" b="1" dirty="0" smtClean="0"/>
          </a:p>
          <a:p>
            <a:pPr eaLnBrk="1" fontAlgn="auto" hangingPunct="1">
              <a:spcAft>
                <a:spcPts val="0"/>
              </a:spcAft>
              <a:buFont typeface="Arial" pitchFamily="34" charset="0"/>
              <a:buChar char="•"/>
              <a:defRPr/>
            </a:pPr>
            <a:endParaRPr lang="en-US" dirty="0"/>
          </a:p>
        </p:txBody>
      </p:sp>
      <p:sp>
        <p:nvSpPr>
          <p:cNvPr id="6" name="Slide Number Placeholder 5"/>
          <p:cNvSpPr>
            <a:spLocks noGrp="1"/>
          </p:cNvSpPr>
          <p:nvPr>
            <p:ph type="sldNum" sz="quarter" idx="12"/>
          </p:nvPr>
        </p:nvSpPr>
        <p:spPr/>
        <p:txBody>
          <a:bodyPr/>
          <a:lstStyle/>
          <a:p>
            <a:pPr>
              <a:defRPr/>
            </a:pPr>
            <a:r>
              <a:rPr lang="es-ES"/>
              <a:t>10-</a:t>
            </a:r>
            <a:fld id="{57CCC9F1-A21F-4E40-8095-1B0DCF062A47}" type="slidenum">
              <a:rPr lang="es-ES"/>
              <a:pPr>
                <a:defRPr/>
              </a:pPr>
              <a:t>23</a:t>
            </a:fld>
            <a:endParaRPr lang="es-E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Phishing, Financial Fraud, and Spam</a:t>
            </a:r>
            <a:endParaRPr lang="en-US" dirty="0"/>
          </a:p>
        </p:txBody>
      </p:sp>
      <p:sp>
        <p:nvSpPr>
          <p:cNvPr id="3" name="Content Placeholder 2"/>
          <p:cNvSpPr>
            <a:spLocks noGrp="1"/>
          </p:cNvSpPr>
          <p:nvPr>
            <p:ph idx="1"/>
          </p:nvPr>
        </p:nvSpPr>
        <p:spPr>
          <a:xfrm>
            <a:off x="457200" y="1600200"/>
            <a:ext cx="8329613" cy="4829175"/>
          </a:xfrm>
        </p:spPr>
        <p:txBody>
          <a:bodyPr rtlCol="0">
            <a:normAutofit fontScale="77500" lnSpcReduction="20000"/>
          </a:bodyPr>
          <a:lstStyle/>
          <a:p>
            <a:pPr lvl="1" eaLnBrk="1" fontAlgn="auto" hangingPunct="1">
              <a:spcAft>
                <a:spcPts val="0"/>
              </a:spcAft>
              <a:buFont typeface="Arial" pitchFamily="34" charset="0"/>
              <a:buChar char="–"/>
              <a:defRPr/>
            </a:pPr>
            <a:r>
              <a:rPr lang="en-US" b="1" dirty="0" smtClean="0"/>
              <a:t>e-mail spam</a:t>
            </a:r>
          </a:p>
          <a:p>
            <a:pPr lvl="1" eaLnBrk="1" fontAlgn="auto" hangingPunct="1">
              <a:spcAft>
                <a:spcPts val="0"/>
              </a:spcAft>
              <a:buFont typeface="Arial" pitchFamily="34" charset="0"/>
              <a:buNone/>
              <a:defRPr/>
            </a:pPr>
            <a:r>
              <a:rPr lang="en-US" dirty="0" smtClean="0"/>
              <a:t>	A subset of spam that involves nearly identical messages sent to numerous recipients by e-mail</a:t>
            </a:r>
          </a:p>
          <a:p>
            <a:pPr lvl="1" eaLnBrk="1" fontAlgn="auto" hangingPunct="1">
              <a:spcAft>
                <a:spcPts val="0"/>
              </a:spcAft>
              <a:buFont typeface="Arial" pitchFamily="34" charset="0"/>
              <a:buChar char="–"/>
              <a:defRPr/>
            </a:pPr>
            <a:r>
              <a:rPr lang="en-US" b="1" dirty="0" smtClean="0"/>
              <a:t>search engine spam</a:t>
            </a:r>
          </a:p>
          <a:p>
            <a:pPr lvl="1" eaLnBrk="1" fontAlgn="auto" hangingPunct="1">
              <a:spcAft>
                <a:spcPts val="0"/>
              </a:spcAft>
              <a:buFont typeface="Arial" pitchFamily="34" charset="0"/>
              <a:buNone/>
              <a:defRPr/>
            </a:pPr>
            <a:r>
              <a:rPr lang="en-US" dirty="0" smtClean="0"/>
              <a:t>	Pages created deliberately to trick the search engine into offering inappropriate, redundant, or poor quality search results</a:t>
            </a:r>
          </a:p>
          <a:p>
            <a:pPr lvl="1" eaLnBrk="1" fontAlgn="auto" hangingPunct="1">
              <a:spcAft>
                <a:spcPts val="0"/>
              </a:spcAft>
              <a:buFont typeface="Arial" pitchFamily="34" charset="0"/>
              <a:buChar char="–"/>
              <a:defRPr/>
            </a:pPr>
            <a:r>
              <a:rPr lang="en-US" b="1" dirty="0" smtClean="0"/>
              <a:t>spam site</a:t>
            </a:r>
          </a:p>
          <a:p>
            <a:pPr lvl="1" eaLnBrk="1" fontAlgn="auto" hangingPunct="1">
              <a:spcAft>
                <a:spcPts val="0"/>
              </a:spcAft>
              <a:buFont typeface="Arial" pitchFamily="34" charset="0"/>
              <a:buNone/>
              <a:defRPr/>
            </a:pPr>
            <a:r>
              <a:rPr lang="en-US" dirty="0" smtClean="0"/>
              <a:t>	Page that uses techniques that deliberately subvert a search engine’s algorithms to artificially inflate the page’s rankings</a:t>
            </a:r>
          </a:p>
          <a:p>
            <a:pPr lvl="1" eaLnBrk="1" fontAlgn="auto" hangingPunct="1">
              <a:spcAft>
                <a:spcPts val="0"/>
              </a:spcAft>
              <a:buFont typeface="Arial" pitchFamily="34" charset="0"/>
              <a:buChar char="–"/>
              <a:defRPr/>
            </a:pPr>
            <a:r>
              <a:rPr lang="en-US" b="1" dirty="0" err="1" smtClean="0"/>
              <a:t>splog</a:t>
            </a:r>
            <a:endParaRPr lang="en-US" b="1" dirty="0" smtClean="0"/>
          </a:p>
          <a:p>
            <a:pPr lvl="1" eaLnBrk="1" fontAlgn="auto" hangingPunct="1">
              <a:spcAft>
                <a:spcPts val="0"/>
              </a:spcAft>
              <a:buFont typeface="Arial" pitchFamily="34" charset="0"/>
              <a:buNone/>
              <a:defRPr/>
            </a:pPr>
            <a:r>
              <a:rPr lang="en-US" dirty="0" smtClean="0"/>
              <a:t>	Short for </a:t>
            </a:r>
            <a:r>
              <a:rPr lang="en-US" i="1" dirty="0" smtClean="0"/>
              <a:t>spam blog. </a:t>
            </a:r>
            <a:r>
              <a:rPr lang="en-US" dirty="0" smtClean="0"/>
              <a:t>A site created solely for marketing purposes</a:t>
            </a:r>
          </a:p>
          <a:p>
            <a:pPr lvl="1" eaLnBrk="1" fontAlgn="auto" hangingPunct="1">
              <a:spcAft>
                <a:spcPts val="0"/>
              </a:spcAft>
              <a:buFont typeface="Arial" pitchFamily="34" charset="0"/>
              <a:buChar char="–"/>
              <a:defRPr/>
            </a:pPr>
            <a:r>
              <a:rPr lang="en-US" b="1" dirty="0" smtClean="0"/>
              <a:t>spyware</a:t>
            </a:r>
          </a:p>
          <a:p>
            <a:pPr lvl="1" eaLnBrk="1" fontAlgn="auto" hangingPunct="1">
              <a:spcAft>
                <a:spcPts val="0"/>
              </a:spcAft>
              <a:buFont typeface="Arial" pitchFamily="34" charset="0"/>
              <a:buNone/>
              <a:defRPr/>
            </a:pPr>
            <a:r>
              <a:rPr lang="en-US" dirty="0" smtClean="0"/>
              <a:t>	Software that gathers user information over an Internet connection without the user’s knowledge</a:t>
            </a:r>
          </a:p>
          <a:p>
            <a:pPr lvl="2" eaLnBrk="1" fontAlgn="auto" hangingPunct="1">
              <a:spcAft>
                <a:spcPts val="0"/>
              </a:spcAft>
              <a:buFont typeface="Arial" pitchFamily="34" charset="0"/>
              <a:buChar char="•"/>
              <a:defRPr/>
            </a:pPr>
            <a:endParaRPr lang="en-US" dirty="0"/>
          </a:p>
        </p:txBody>
      </p:sp>
      <p:sp>
        <p:nvSpPr>
          <p:cNvPr id="6" name="Slide Number Placeholder 5"/>
          <p:cNvSpPr>
            <a:spLocks noGrp="1"/>
          </p:cNvSpPr>
          <p:nvPr>
            <p:ph type="sldNum" sz="quarter" idx="12"/>
          </p:nvPr>
        </p:nvSpPr>
        <p:spPr/>
        <p:txBody>
          <a:bodyPr/>
          <a:lstStyle/>
          <a:p>
            <a:pPr>
              <a:defRPr/>
            </a:pPr>
            <a:r>
              <a:rPr lang="es-ES"/>
              <a:t>10-</a:t>
            </a:r>
            <a:fld id="{E6C5A318-44BB-4B75-B044-F3746BE5B6CB}" type="slidenum">
              <a:rPr lang="es-ES"/>
              <a:pPr>
                <a:defRPr/>
              </a:pPr>
              <a:t>24</a:t>
            </a:fld>
            <a:endParaRPr lang="es-E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Information Assurance Model and Defense Strategy</a:t>
            </a: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b="1" dirty="0" smtClean="0"/>
              <a:t>CIA security triad (CIA triad)</a:t>
            </a:r>
          </a:p>
          <a:p>
            <a:pPr eaLnBrk="1" fontAlgn="auto" hangingPunct="1">
              <a:spcAft>
                <a:spcPts val="0"/>
              </a:spcAft>
              <a:buFont typeface="Arial" pitchFamily="34" charset="0"/>
              <a:buNone/>
              <a:defRPr/>
            </a:pPr>
            <a:r>
              <a:rPr lang="en-US" dirty="0" smtClean="0"/>
              <a:t>	Three security concepts important to information on the Internet: confidentiality, integrity, and availability</a:t>
            </a:r>
          </a:p>
          <a:p>
            <a:pPr eaLnBrk="1" fontAlgn="auto" hangingPunct="1">
              <a:spcAft>
                <a:spcPts val="0"/>
              </a:spcAft>
              <a:buFont typeface="Arial" pitchFamily="34" charset="0"/>
              <a:buChar char="•"/>
              <a:defRPr/>
            </a:pPr>
            <a:r>
              <a:rPr lang="en-US" b="1" dirty="0" smtClean="0"/>
              <a:t>confidentiality</a:t>
            </a:r>
          </a:p>
          <a:p>
            <a:pPr eaLnBrk="1" fontAlgn="auto" hangingPunct="1">
              <a:spcAft>
                <a:spcPts val="0"/>
              </a:spcAft>
              <a:buFont typeface="Arial" pitchFamily="34" charset="0"/>
              <a:buNone/>
              <a:defRPr/>
            </a:pPr>
            <a:r>
              <a:rPr lang="en-US" dirty="0" smtClean="0"/>
              <a:t>	Assurance of data privacy and accuracy. Keeping private or sensitive information from being disclosed to unauthorized individuals, entities, or processes</a:t>
            </a:r>
            <a:endParaRPr lang="en-US" dirty="0"/>
          </a:p>
        </p:txBody>
      </p:sp>
      <p:sp>
        <p:nvSpPr>
          <p:cNvPr id="6" name="Slide Number Placeholder 5"/>
          <p:cNvSpPr>
            <a:spLocks noGrp="1"/>
          </p:cNvSpPr>
          <p:nvPr>
            <p:ph type="sldNum" sz="quarter" idx="12"/>
          </p:nvPr>
        </p:nvSpPr>
        <p:spPr/>
        <p:txBody>
          <a:bodyPr/>
          <a:lstStyle/>
          <a:p>
            <a:pPr>
              <a:defRPr/>
            </a:pPr>
            <a:r>
              <a:rPr lang="es-ES"/>
              <a:t>10-</a:t>
            </a:r>
            <a:fld id="{9FA1A81B-F539-4DB9-8B00-48168C5AE8D4}" type="slidenum">
              <a:rPr lang="es-ES"/>
              <a:pPr>
                <a:defRPr/>
              </a:pPr>
              <a:t>25</a:t>
            </a:fld>
            <a:endParaRPr lang="es-E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Information Assurance Model and Defense Strategy</a:t>
            </a: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b="1" dirty="0" smtClean="0"/>
              <a:t>integrity</a:t>
            </a:r>
          </a:p>
          <a:p>
            <a:pPr eaLnBrk="1" fontAlgn="auto" hangingPunct="1">
              <a:spcAft>
                <a:spcPts val="0"/>
              </a:spcAft>
              <a:buFont typeface="Arial" pitchFamily="34" charset="0"/>
              <a:buNone/>
              <a:defRPr/>
            </a:pPr>
            <a:r>
              <a:rPr lang="en-US" dirty="0" smtClean="0"/>
              <a:t>	Assurance that stored data has not been modified without authorization; a message that was sent is the same message that was received</a:t>
            </a:r>
          </a:p>
          <a:p>
            <a:pPr eaLnBrk="1" fontAlgn="auto" hangingPunct="1">
              <a:spcAft>
                <a:spcPts val="0"/>
              </a:spcAft>
              <a:buFont typeface="Arial" pitchFamily="34" charset="0"/>
              <a:buChar char="•"/>
              <a:defRPr/>
            </a:pPr>
            <a:r>
              <a:rPr lang="en-US" b="1" dirty="0" smtClean="0"/>
              <a:t>availability</a:t>
            </a:r>
          </a:p>
          <a:p>
            <a:pPr eaLnBrk="1" fontAlgn="auto" hangingPunct="1">
              <a:spcAft>
                <a:spcPts val="0"/>
              </a:spcAft>
              <a:buFont typeface="Arial" pitchFamily="34" charset="0"/>
              <a:buNone/>
              <a:defRPr/>
            </a:pPr>
            <a:r>
              <a:rPr lang="en-US" dirty="0" smtClean="0"/>
              <a:t>	Assurance that access to data, the Web site, or other EC data service is timely, available, reliable, and restricted to unauthorized users</a:t>
            </a:r>
            <a:endParaRPr lang="en-US" dirty="0"/>
          </a:p>
        </p:txBody>
      </p:sp>
      <p:sp>
        <p:nvSpPr>
          <p:cNvPr id="6" name="Slide Number Placeholder 5"/>
          <p:cNvSpPr>
            <a:spLocks noGrp="1"/>
          </p:cNvSpPr>
          <p:nvPr>
            <p:ph type="sldNum" sz="quarter" idx="12"/>
          </p:nvPr>
        </p:nvSpPr>
        <p:spPr/>
        <p:txBody>
          <a:bodyPr/>
          <a:lstStyle/>
          <a:p>
            <a:pPr>
              <a:defRPr/>
            </a:pPr>
            <a:r>
              <a:rPr lang="es-ES"/>
              <a:t>10-</a:t>
            </a:r>
            <a:fld id="{D2677C41-05C7-4621-9377-A30C25C29185}" type="slidenum">
              <a:rPr lang="es-ES"/>
              <a:pPr>
                <a:defRPr/>
              </a:pPr>
              <a:t>26</a:t>
            </a:fld>
            <a:endParaRPr lang="es-E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6" name="Slide Number Placeholder 5"/>
          <p:cNvSpPr>
            <a:spLocks noGrp="1"/>
          </p:cNvSpPr>
          <p:nvPr>
            <p:ph type="sldNum" sz="quarter" idx="12"/>
          </p:nvPr>
        </p:nvSpPr>
        <p:spPr/>
        <p:txBody>
          <a:bodyPr/>
          <a:lstStyle/>
          <a:p>
            <a:pPr>
              <a:defRPr/>
            </a:pPr>
            <a:r>
              <a:rPr lang="es-ES" dirty="0"/>
              <a:t>10-</a:t>
            </a:r>
            <a:fld id="{2C3C8B72-DCE3-4942-BBAA-79649D8BD141}" type="slidenum">
              <a:rPr lang="es-ES"/>
              <a:pPr>
                <a:defRPr/>
              </a:pPr>
              <a:t>27</a:t>
            </a:fld>
            <a:endParaRPr lang="es-ES" dirty="0"/>
          </a:p>
        </p:txBody>
      </p:sp>
      <p:pic>
        <p:nvPicPr>
          <p:cNvPr id="39940" name="Picture 2"/>
          <p:cNvPicPr>
            <a:picLocks noChangeAspect="1" noChangeArrowheads="1"/>
          </p:cNvPicPr>
          <p:nvPr/>
        </p:nvPicPr>
        <p:blipFill>
          <a:blip r:embed="rId3" cstate="print"/>
          <a:srcRect/>
          <a:stretch>
            <a:fillRect/>
          </a:stretch>
        </p:blipFill>
        <p:spPr bwMode="auto">
          <a:xfrm>
            <a:off x="857250" y="1143000"/>
            <a:ext cx="7337425" cy="450056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6" name="Slide Number Placeholder 5"/>
          <p:cNvSpPr>
            <a:spLocks noGrp="1"/>
          </p:cNvSpPr>
          <p:nvPr>
            <p:ph type="sldNum" sz="quarter" idx="12"/>
          </p:nvPr>
        </p:nvSpPr>
        <p:spPr/>
        <p:txBody>
          <a:bodyPr/>
          <a:lstStyle/>
          <a:p>
            <a:pPr>
              <a:defRPr/>
            </a:pPr>
            <a:r>
              <a:rPr lang="es-ES" dirty="0"/>
              <a:t>10-</a:t>
            </a:r>
            <a:fld id="{D0710DB9-8961-4CBA-A8CF-0BBA2C108C09}" type="slidenum">
              <a:rPr lang="es-ES"/>
              <a:pPr>
                <a:defRPr/>
              </a:pPr>
              <a:t>28</a:t>
            </a:fld>
            <a:endParaRPr lang="es-ES" dirty="0"/>
          </a:p>
        </p:txBody>
      </p:sp>
      <p:pic>
        <p:nvPicPr>
          <p:cNvPr id="40964" name="Picture 2"/>
          <p:cNvPicPr>
            <a:picLocks noChangeAspect="1" noChangeArrowheads="1"/>
          </p:cNvPicPr>
          <p:nvPr/>
        </p:nvPicPr>
        <p:blipFill>
          <a:blip r:embed="rId3" cstate="print"/>
          <a:srcRect/>
          <a:stretch>
            <a:fillRect/>
          </a:stretch>
        </p:blipFill>
        <p:spPr bwMode="auto">
          <a:xfrm>
            <a:off x="142875" y="1143000"/>
            <a:ext cx="8807450" cy="48577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1 Título"/>
          <p:cNvSpPr>
            <a:spLocks noGrp="1"/>
          </p:cNvSpPr>
          <p:nvPr>
            <p:ph type="title"/>
          </p:nvPr>
        </p:nvSpPr>
        <p:spPr/>
        <p:txBody>
          <a:bodyPr/>
          <a:lstStyle/>
          <a:p>
            <a:pPr eaLnBrk="1" fontAlgn="auto" hangingPunct="1">
              <a:spcAft>
                <a:spcPts val="0"/>
              </a:spcAft>
              <a:defRPr/>
            </a:pPr>
            <a:r>
              <a:rPr lang="en-US" dirty="0" smtClean="0"/>
              <a:t>Learning Objectives</a:t>
            </a:r>
            <a:r>
              <a:rPr lang="es-ES" dirty="0" smtClean="0"/>
              <a:t> </a:t>
            </a:r>
            <a:endParaRPr lang="es-ES" dirty="0"/>
          </a:p>
        </p:txBody>
      </p:sp>
      <p:sp>
        <p:nvSpPr>
          <p:cNvPr id="3" name="2 Marcador de contenido"/>
          <p:cNvSpPr>
            <a:spLocks noGrp="1"/>
          </p:cNvSpPr>
          <p:nvPr>
            <p:ph idx="1"/>
          </p:nvPr>
        </p:nvSpPr>
        <p:spPr/>
        <p:txBody>
          <a:bodyPr rtlCol="0">
            <a:normAutofit fontScale="92500" lnSpcReduction="20000"/>
          </a:bodyPr>
          <a:lstStyle/>
          <a:p>
            <a:pPr marL="514350" indent="-514350" eaLnBrk="1" fontAlgn="auto" hangingPunct="1">
              <a:spcAft>
                <a:spcPts val="0"/>
              </a:spcAft>
              <a:buFont typeface="+mj-lt"/>
              <a:buAutoNum type="arabicPeriod" startAt="7"/>
              <a:defRPr/>
            </a:pPr>
            <a:r>
              <a:rPr lang="en-US" dirty="0" smtClean="0"/>
              <a:t>Describe the major technologies for protection of EC networks.</a:t>
            </a:r>
          </a:p>
          <a:p>
            <a:pPr marL="514350" indent="-514350" eaLnBrk="1" fontAlgn="auto" hangingPunct="1">
              <a:spcAft>
                <a:spcPts val="0"/>
              </a:spcAft>
              <a:buFont typeface="+mj-lt"/>
              <a:buAutoNum type="arabicPeriod" startAt="7"/>
              <a:defRPr/>
            </a:pPr>
            <a:r>
              <a:rPr lang="en-US" dirty="0" smtClean="0"/>
              <a:t>Describe various types of controls and special defense mechanisms.</a:t>
            </a:r>
          </a:p>
          <a:p>
            <a:pPr marL="514350" indent="-514350" eaLnBrk="1" fontAlgn="auto" hangingPunct="1">
              <a:spcAft>
                <a:spcPts val="0"/>
              </a:spcAft>
              <a:buFont typeface="+mj-lt"/>
              <a:buAutoNum type="arabicPeriod" startAt="7"/>
              <a:defRPr/>
            </a:pPr>
            <a:r>
              <a:rPr lang="en-US" dirty="0" smtClean="0"/>
              <a:t>Describe the role of business continuity and disaster recovery planning.</a:t>
            </a:r>
          </a:p>
          <a:p>
            <a:pPr marL="514350" indent="-514350" eaLnBrk="1" fontAlgn="auto" hangingPunct="1">
              <a:spcAft>
                <a:spcPts val="0"/>
              </a:spcAft>
              <a:buFont typeface="+mj-lt"/>
              <a:buAutoNum type="arabicPeriod" startAt="7"/>
              <a:defRPr/>
            </a:pPr>
            <a:r>
              <a:rPr lang="en-US" dirty="0" smtClean="0"/>
              <a:t>Discuss EC security </a:t>
            </a:r>
            <a:r>
              <a:rPr lang="en-US" dirty="0" err="1" smtClean="0"/>
              <a:t>enterprisewide</a:t>
            </a:r>
            <a:r>
              <a:rPr lang="en-US" dirty="0" smtClean="0"/>
              <a:t> implementation issues.</a:t>
            </a:r>
          </a:p>
          <a:p>
            <a:pPr marL="514350" indent="-514350" eaLnBrk="1" fontAlgn="auto" hangingPunct="1">
              <a:spcAft>
                <a:spcPts val="0"/>
              </a:spcAft>
              <a:buFont typeface="+mj-lt"/>
              <a:buAutoNum type="arabicPeriod" startAt="7"/>
              <a:defRPr/>
            </a:pPr>
            <a:r>
              <a:rPr lang="en-US" dirty="0" smtClean="0"/>
              <a:t>Understand why it is not possible to stop computer crimes.</a:t>
            </a:r>
          </a:p>
        </p:txBody>
      </p:sp>
      <p:sp>
        <p:nvSpPr>
          <p:cNvPr id="6" name="Slide Number Placeholder 5"/>
          <p:cNvSpPr>
            <a:spLocks noGrp="1"/>
          </p:cNvSpPr>
          <p:nvPr>
            <p:ph type="sldNum" sz="quarter" idx="12"/>
          </p:nvPr>
        </p:nvSpPr>
        <p:spPr/>
        <p:txBody>
          <a:bodyPr/>
          <a:lstStyle/>
          <a:p>
            <a:pPr>
              <a:defRPr/>
            </a:pPr>
            <a:r>
              <a:rPr lang="es-ES"/>
              <a:t>10-</a:t>
            </a:r>
            <a:fld id="{716035EF-D6EC-44CF-A5C7-52F075F1B007}" type="slidenum">
              <a:rPr lang="es-ES"/>
              <a:pPr>
                <a:defRPr/>
              </a:pPr>
              <a:t>2</a:t>
            </a:fld>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5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Information Assurance Model and Defense Strategy</a:t>
            </a:r>
            <a:endParaRPr lang="en-US" dirty="0"/>
          </a:p>
        </p:txBody>
      </p:sp>
      <p:sp>
        <p:nvSpPr>
          <p:cNvPr id="41988" name="Content Placeholder 2"/>
          <p:cNvSpPr>
            <a:spLocks noGrp="1"/>
          </p:cNvSpPr>
          <p:nvPr>
            <p:ph sz="half" idx="1"/>
          </p:nvPr>
        </p:nvSpPr>
        <p:spPr/>
        <p:txBody>
          <a:bodyPr/>
          <a:lstStyle/>
          <a:p>
            <a:pPr eaLnBrk="1" hangingPunct="1"/>
            <a:r>
              <a:rPr lang="en-US" b="1" smtClean="0"/>
              <a:t>THE DEFENSE STRATEGY</a:t>
            </a:r>
          </a:p>
          <a:p>
            <a:pPr lvl="1" eaLnBrk="1" hangingPunct="1"/>
            <a:r>
              <a:rPr lang="en-US" smtClean="0"/>
              <a:t>Prevention and deterrence</a:t>
            </a:r>
          </a:p>
          <a:p>
            <a:pPr lvl="1" eaLnBrk="1" hangingPunct="1"/>
            <a:r>
              <a:rPr lang="en-US" smtClean="0"/>
              <a:t>Detection</a:t>
            </a:r>
          </a:p>
          <a:p>
            <a:pPr lvl="1" eaLnBrk="1" hangingPunct="1"/>
            <a:r>
              <a:rPr lang="en-US" smtClean="0"/>
              <a:t>Containment</a:t>
            </a:r>
          </a:p>
          <a:p>
            <a:pPr lvl="1" eaLnBrk="1" hangingPunct="1"/>
            <a:r>
              <a:rPr lang="en-US" smtClean="0"/>
              <a:t>Recovery</a:t>
            </a:r>
          </a:p>
          <a:p>
            <a:pPr lvl="1" eaLnBrk="1" hangingPunct="1"/>
            <a:r>
              <a:rPr lang="en-US" smtClean="0"/>
              <a:t>Correction</a:t>
            </a:r>
          </a:p>
          <a:p>
            <a:pPr lvl="1" eaLnBrk="1" hangingPunct="1"/>
            <a:r>
              <a:rPr lang="en-US" smtClean="0"/>
              <a:t>Awareness and compliance</a:t>
            </a:r>
          </a:p>
        </p:txBody>
      </p:sp>
      <p:sp>
        <p:nvSpPr>
          <p:cNvPr id="41989" name="Content Placeholder 7"/>
          <p:cNvSpPr>
            <a:spLocks noGrp="1"/>
          </p:cNvSpPr>
          <p:nvPr>
            <p:ph sz="half" idx="2"/>
          </p:nvPr>
        </p:nvSpPr>
        <p:spPr/>
        <p:txBody>
          <a:bodyPr/>
          <a:lstStyle/>
          <a:p>
            <a:pPr eaLnBrk="1" hangingPunct="1"/>
            <a:r>
              <a:rPr lang="en-US" b="1" smtClean="0"/>
              <a:t>EC security programs</a:t>
            </a:r>
          </a:p>
          <a:p>
            <a:pPr eaLnBrk="1" hangingPunct="1">
              <a:buFont typeface="Arial" charset="0"/>
              <a:buNone/>
            </a:pPr>
            <a:r>
              <a:rPr lang="en-US" smtClean="0"/>
              <a:t>	All the policies, procedures, documents, standards, hardware, software, training, and personnel that work together to protect information, the ability to conduct business, and other assets</a:t>
            </a:r>
          </a:p>
        </p:txBody>
      </p:sp>
      <p:sp>
        <p:nvSpPr>
          <p:cNvPr id="6" name="Slide Number Placeholder 5"/>
          <p:cNvSpPr>
            <a:spLocks noGrp="1"/>
          </p:cNvSpPr>
          <p:nvPr>
            <p:ph type="sldNum" sz="quarter" idx="12"/>
          </p:nvPr>
        </p:nvSpPr>
        <p:spPr/>
        <p:txBody>
          <a:bodyPr/>
          <a:lstStyle/>
          <a:p>
            <a:pPr>
              <a:defRPr/>
            </a:pPr>
            <a:r>
              <a:rPr lang="es-ES"/>
              <a:t>10-</a:t>
            </a:r>
            <a:fld id="{697F0339-F30F-47B5-A102-2B4F8554B1C0}" type="slidenum">
              <a:rPr lang="es-ES"/>
              <a:pPr>
                <a:defRPr/>
              </a:pPr>
              <a:t>29</a:t>
            </a:fld>
            <a:endParaRPr lang="es-E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Defense I: </a:t>
            </a:r>
            <a:br>
              <a:rPr lang="en-US" dirty="0" smtClean="0"/>
            </a:br>
            <a:r>
              <a:rPr lang="en-US" dirty="0" smtClean="0"/>
              <a:t>Access Control, Encryption, and PKI</a:t>
            </a:r>
            <a:endParaRPr lang="en-US" dirty="0"/>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b="1" dirty="0" smtClean="0">
                <a:solidFill>
                  <a:srgbClr val="FF0000"/>
                </a:solidFill>
              </a:rPr>
              <a:t>access control</a:t>
            </a:r>
          </a:p>
          <a:p>
            <a:pPr eaLnBrk="1" fontAlgn="auto" hangingPunct="1">
              <a:spcAft>
                <a:spcPts val="0"/>
              </a:spcAft>
              <a:buFont typeface="Arial" pitchFamily="34" charset="0"/>
              <a:buNone/>
              <a:defRPr/>
            </a:pPr>
            <a:r>
              <a:rPr lang="en-US" dirty="0" smtClean="0"/>
              <a:t>	Mechanism that determines who can  legitimately use a network resource</a:t>
            </a:r>
          </a:p>
          <a:p>
            <a:pPr lvl="1" eaLnBrk="1" fontAlgn="auto" hangingPunct="1">
              <a:spcAft>
                <a:spcPts val="0"/>
              </a:spcAft>
              <a:buFont typeface="Arial" pitchFamily="34" charset="0"/>
              <a:buChar char="–"/>
              <a:defRPr/>
            </a:pPr>
            <a:r>
              <a:rPr lang="en-US" b="1" dirty="0" smtClean="0"/>
              <a:t>passive token</a:t>
            </a:r>
          </a:p>
          <a:p>
            <a:pPr lvl="1" eaLnBrk="1" fontAlgn="auto" hangingPunct="1">
              <a:spcAft>
                <a:spcPts val="0"/>
              </a:spcAft>
              <a:buFont typeface="Arial" pitchFamily="34" charset="0"/>
              <a:buNone/>
              <a:defRPr/>
            </a:pPr>
            <a:r>
              <a:rPr lang="en-US" dirty="0" smtClean="0"/>
              <a:t>	Storage device (e.g., magnetic strip) that contains a secret code used in a two-factor authentication system</a:t>
            </a:r>
          </a:p>
          <a:p>
            <a:pPr lvl="1" eaLnBrk="1" fontAlgn="auto" hangingPunct="1">
              <a:spcAft>
                <a:spcPts val="0"/>
              </a:spcAft>
              <a:buFont typeface="Arial" pitchFamily="34" charset="0"/>
              <a:buChar char="–"/>
              <a:defRPr/>
            </a:pPr>
            <a:r>
              <a:rPr lang="en-US" b="1" dirty="0" smtClean="0"/>
              <a:t>active token</a:t>
            </a:r>
          </a:p>
          <a:p>
            <a:pPr lvl="1" eaLnBrk="1" fontAlgn="auto" hangingPunct="1">
              <a:spcAft>
                <a:spcPts val="0"/>
              </a:spcAft>
              <a:buFont typeface="Arial" pitchFamily="34" charset="0"/>
              <a:buNone/>
              <a:defRPr/>
            </a:pPr>
            <a:r>
              <a:rPr lang="en-US" dirty="0" smtClean="0"/>
              <a:t>	Small, stand-alone electronic device that generates one-time passwords used in a two-factor authentication system</a:t>
            </a:r>
            <a:endParaRPr lang="en-US" dirty="0"/>
          </a:p>
        </p:txBody>
      </p:sp>
      <p:sp>
        <p:nvSpPr>
          <p:cNvPr id="6" name="Slide Number Placeholder 5"/>
          <p:cNvSpPr>
            <a:spLocks noGrp="1"/>
          </p:cNvSpPr>
          <p:nvPr>
            <p:ph type="sldNum" sz="quarter" idx="12"/>
          </p:nvPr>
        </p:nvSpPr>
        <p:spPr/>
        <p:txBody>
          <a:bodyPr/>
          <a:lstStyle/>
          <a:p>
            <a:pPr>
              <a:defRPr/>
            </a:pPr>
            <a:r>
              <a:rPr lang="es-ES"/>
              <a:t>10-</a:t>
            </a:r>
            <a:fld id="{90D34776-E5D4-4F65-AC49-DB960CE2CA17}" type="slidenum">
              <a:rPr lang="es-ES"/>
              <a:pPr>
                <a:defRPr/>
              </a:pPr>
              <a:t>30</a:t>
            </a:fld>
            <a:endParaRPr lang="es-E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Defense I: </a:t>
            </a:r>
            <a:br>
              <a:rPr lang="en-US" dirty="0" smtClean="0"/>
            </a:br>
            <a:r>
              <a:rPr lang="en-US" dirty="0" smtClean="0"/>
              <a:t>Access Control, Encryption, and PKI</a:t>
            </a:r>
            <a:endParaRPr lang="en-US" dirty="0"/>
          </a:p>
        </p:txBody>
      </p:sp>
      <p:sp>
        <p:nvSpPr>
          <p:cNvPr id="44036" name="Content Placeholder 2"/>
          <p:cNvSpPr>
            <a:spLocks noGrp="1"/>
          </p:cNvSpPr>
          <p:nvPr>
            <p:ph idx="1"/>
          </p:nvPr>
        </p:nvSpPr>
        <p:spPr/>
        <p:txBody>
          <a:bodyPr/>
          <a:lstStyle/>
          <a:p>
            <a:pPr lvl="1" eaLnBrk="1" hangingPunct="1"/>
            <a:r>
              <a:rPr lang="en-US" b="1" smtClean="0"/>
              <a:t>biometric control</a:t>
            </a:r>
          </a:p>
          <a:p>
            <a:pPr lvl="1" eaLnBrk="1" hangingPunct="1">
              <a:buFont typeface="Arial" charset="0"/>
              <a:buNone/>
            </a:pPr>
            <a:r>
              <a:rPr lang="en-US" smtClean="0"/>
              <a:t>	An automated method for verifying the identity of a person based on physical or behavioral characteristics</a:t>
            </a:r>
          </a:p>
          <a:p>
            <a:pPr lvl="1" eaLnBrk="1" hangingPunct="1"/>
            <a:r>
              <a:rPr lang="en-US" b="1" smtClean="0"/>
              <a:t>biometric systems</a:t>
            </a:r>
          </a:p>
          <a:p>
            <a:pPr lvl="1" eaLnBrk="1" hangingPunct="1">
              <a:buFont typeface="Arial" charset="0"/>
              <a:buNone/>
            </a:pPr>
            <a:r>
              <a:rPr lang="en-US" smtClean="0"/>
              <a:t>	Authentication systems that identify a person by measurement of a biological characteristic, such as fingerprints, iris (eye) patterns, facial features, or voice</a:t>
            </a:r>
          </a:p>
        </p:txBody>
      </p:sp>
      <p:sp>
        <p:nvSpPr>
          <p:cNvPr id="6" name="Slide Number Placeholder 5"/>
          <p:cNvSpPr>
            <a:spLocks noGrp="1"/>
          </p:cNvSpPr>
          <p:nvPr>
            <p:ph type="sldNum" sz="quarter" idx="12"/>
          </p:nvPr>
        </p:nvSpPr>
        <p:spPr/>
        <p:txBody>
          <a:bodyPr/>
          <a:lstStyle/>
          <a:p>
            <a:pPr>
              <a:defRPr/>
            </a:pPr>
            <a:r>
              <a:rPr lang="es-ES"/>
              <a:t>10-</a:t>
            </a:r>
            <a:fld id="{A4ECDDEB-2970-45C4-B80F-36810896915B}" type="slidenum">
              <a:rPr lang="es-ES"/>
              <a:pPr>
                <a:defRPr/>
              </a:pPr>
              <a:t>31</a:t>
            </a:fld>
            <a:endParaRPr lang="es-E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Defense I: </a:t>
            </a:r>
            <a:br>
              <a:rPr lang="en-US" dirty="0" smtClean="0"/>
            </a:br>
            <a:r>
              <a:rPr lang="en-US" dirty="0" smtClean="0"/>
              <a:t>Access Control, Encryption, and PKI</a:t>
            </a:r>
            <a:endParaRPr lang="en-US" dirty="0"/>
          </a:p>
        </p:txBody>
      </p:sp>
      <p:sp>
        <p:nvSpPr>
          <p:cNvPr id="45060" name="Content Placeholder 2"/>
          <p:cNvSpPr>
            <a:spLocks noGrp="1"/>
          </p:cNvSpPr>
          <p:nvPr>
            <p:ph idx="1"/>
          </p:nvPr>
        </p:nvSpPr>
        <p:spPr>
          <a:xfrm>
            <a:off x="100013" y="1592263"/>
            <a:ext cx="9001125" cy="4525962"/>
          </a:xfrm>
        </p:spPr>
        <p:txBody>
          <a:bodyPr/>
          <a:lstStyle/>
          <a:p>
            <a:pPr eaLnBrk="1" hangingPunct="1"/>
            <a:r>
              <a:rPr lang="en-US" sz="2800" b="1" dirty="0" smtClean="0">
                <a:solidFill>
                  <a:srgbClr val="FF0000"/>
                </a:solidFill>
              </a:rPr>
              <a:t>ENCRYPTION AND THE ONE-KEY (SYMMETRIC) SYSTEM</a:t>
            </a:r>
          </a:p>
          <a:p>
            <a:pPr lvl="1" eaLnBrk="1" hangingPunct="1"/>
            <a:r>
              <a:rPr lang="en-US" b="1" dirty="0" smtClean="0"/>
              <a:t>encryption</a:t>
            </a:r>
          </a:p>
          <a:p>
            <a:pPr lvl="1" eaLnBrk="1" hangingPunct="1">
              <a:buFont typeface="Arial" charset="0"/>
              <a:buNone/>
            </a:pPr>
            <a:r>
              <a:rPr lang="en-US" dirty="0" smtClean="0"/>
              <a:t>	The process of scrambling (encrypting) a message in such a way that it is difficult, expensive, or time-consuming for an unauthorized person to unscramble (decrypt) it</a:t>
            </a:r>
          </a:p>
          <a:p>
            <a:pPr lvl="1" eaLnBrk="1" hangingPunct="1"/>
            <a:r>
              <a:rPr lang="en-US" b="1" dirty="0" smtClean="0"/>
              <a:t>symmetric (private) key encryption</a:t>
            </a:r>
          </a:p>
          <a:p>
            <a:pPr lvl="1" eaLnBrk="1" hangingPunct="1">
              <a:buFont typeface="Arial" charset="0"/>
              <a:buNone/>
            </a:pPr>
            <a:r>
              <a:rPr lang="en-US" dirty="0" smtClean="0"/>
              <a:t>	An encryption system that uses the same key to encrypt and decrypt the message</a:t>
            </a:r>
          </a:p>
          <a:p>
            <a:pPr lvl="1" eaLnBrk="1" hangingPunct="1">
              <a:buFont typeface="Arial" charset="0"/>
              <a:buNone/>
            </a:pPr>
            <a:endParaRPr lang="en-US" dirty="0" smtClean="0"/>
          </a:p>
        </p:txBody>
      </p:sp>
      <p:sp>
        <p:nvSpPr>
          <p:cNvPr id="6" name="Slide Number Placeholder 5"/>
          <p:cNvSpPr>
            <a:spLocks noGrp="1"/>
          </p:cNvSpPr>
          <p:nvPr>
            <p:ph type="sldNum" sz="quarter" idx="12"/>
          </p:nvPr>
        </p:nvSpPr>
        <p:spPr/>
        <p:txBody>
          <a:bodyPr/>
          <a:lstStyle/>
          <a:p>
            <a:pPr>
              <a:defRPr/>
            </a:pPr>
            <a:r>
              <a:rPr lang="es-ES"/>
              <a:t>10-</a:t>
            </a:r>
            <a:fld id="{FCD44BB3-377B-4609-8CCD-5175DC86D776}" type="slidenum">
              <a:rPr lang="es-ES"/>
              <a:pPr>
                <a:defRPr/>
              </a:pPr>
              <a:t>32</a:t>
            </a:fld>
            <a:endParaRPr lang="es-E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2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6" name="Slide Number Placeholder 5"/>
          <p:cNvSpPr>
            <a:spLocks noGrp="1"/>
          </p:cNvSpPr>
          <p:nvPr>
            <p:ph type="sldNum" sz="quarter" idx="12"/>
          </p:nvPr>
        </p:nvSpPr>
        <p:spPr/>
        <p:txBody>
          <a:bodyPr/>
          <a:lstStyle/>
          <a:p>
            <a:pPr>
              <a:defRPr/>
            </a:pPr>
            <a:r>
              <a:rPr lang="es-ES" dirty="0"/>
              <a:t>10-</a:t>
            </a:r>
            <a:fld id="{45ED5367-77AE-440E-AB13-5F188B1ED181}" type="slidenum">
              <a:rPr lang="es-ES"/>
              <a:pPr>
                <a:defRPr/>
              </a:pPr>
              <a:t>33</a:t>
            </a:fld>
            <a:endParaRPr lang="es-ES" dirty="0"/>
          </a:p>
        </p:txBody>
      </p:sp>
      <p:pic>
        <p:nvPicPr>
          <p:cNvPr id="46084" name="Picture 2"/>
          <p:cNvPicPr>
            <a:picLocks noChangeAspect="1" noChangeArrowheads="1"/>
          </p:cNvPicPr>
          <p:nvPr/>
        </p:nvPicPr>
        <p:blipFill>
          <a:blip r:embed="rId3" cstate="print"/>
          <a:srcRect/>
          <a:stretch>
            <a:fillRect/>
          </a:stretch>
        </p:blipFill>
        <p:spPr bwMode="auto">
          <a:xfrm>
            <a:off x="300038" y="1808163"/>
            <a:ext cx="8529637" cy="3214687"/>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Defense I: </a:t>
            </a:r>
            <a:br>
              <a:rPr lang="en-US" dirty="0" smtClean="0"/>
            </a:br>
            <a:r>
              <a:rPr lang="en-US" dirty="0" smtClean="0"/>
              <a:t>Access Control, Encryption, and PKI</a:t>
            </a:r>
            <a:endParaRPr lang="en-US" dirty="0"/>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b="1" dirty="0" smtClean="0">
                <a:solidFill>
                  <a:srgbClr val="FF0000"/>
                </a:solidFill>
              </a:rPr>
              <a:t>public key infrastructure (PKI)</a:t>
            </a:r>
          </a:p>
          <a:p>
            <a:pPr eaLnBrk="1" fontAlgn="auto" hangingPunct="1">
              <a:spcAft>
                <a:spcPts val="0"/>
              </a:spcAft>
              <a:buFont typeface="Arial" pitchFamily="34" charset="0"/>
              <a:buNone/>
              <a:defRPr/>
            </a:pPr>
            <a:r>
              <a:rPr lang="en-US" dirty="0" smtClean="0"/>
              <a:t>	A scheme for securing e-payments using public key encryption and various technical components</a:t>
            </a:r>
          </a:p>
          <a:p>
            <a:pPr lvl="1" eaLnBrk="1" fontAlgn="auto" hangingPunct="1">
              <a:spcAft>
                <a:spcPts val="0"/>
              </a:spcAft>
              <a:buFont typeface="Arial" pitchFamily="34" charset="0"/>
              <a:buChar char="–"/>
              <a:defRPr/>
            </a:pPr>
            <a:r>
              <a:rPr lang="en-US" b="1" dirty="0" smtClean="0"/>
              <a:t>public (asymmetric) key encryption</a:t>
            </a:r>
          </a:p>
          <a:p>
            <a:pPr lvl="1" eaLnBrk="1" fontAlgn="auto" hangingPunct="1">
              <a:spcAft>
                <a:spcPts val="0"/>
              </a:spcAft>
              <a:buFont typeface="Arial" pitchFamily="34" charset="0"/>
              <a:buNone/>
              <a:defRPr/>
            </a:pPr>
            <a:r>
              <a:rPr lang="en-US" dirty="0" smtClean="0"/>
              <a:t>	Method of encryption that uses a pair of matched keys—a public key to encrypt a message and a private key to decrypt it, or vice versa</a:t>
            </a:r>
          </a:p>
          <a:p>
            <a:pPr lvl="1" eaLnBrk="1" fontAlgn="auto" hangingPunct="1">
              <a:spcAft>
                <a:spcPts val="0"/>
              </a:spcAft>
              <a:buFont typeface="Arial" pitchFamily="34" charset="0"/>
              <a:buChar char="–"/>
              <a:defRPr/>
            </a:pPr>
            <a:r>
              <a:rPr lang="en-US" b="1" dirty="0" smtClean="0"/>
              <a:t>public key</a:t>
            </a:r>
          </a:p>
          <a:p>
            <a:pPr lvl="1" eaLnBrk="1" fontAlgn="auto" hangingPunct="1">
              <a:spcAft>
                <a:spcPts val="0"/>
              </a:spcAft>
              <a:buFont typeface="Arial" pitchFamily="34" charset="0"/>
              <a:buNone/>
              <a:defRPr/>
            </a:pPr>
            <a:r>
              <a:rPr lang="en-US" dirty="0" smtClean="0"/>
              <a:t>	Encryption code that is publicly available to anyone</a:t>
            </a:r>
          </a:p>
          <a:p>
            <a:pPr lvl="1" eaLnBrk="1" fontAlgn="auto" hangingPunct="1">
              <a:spcAft>
                <a:spcPts val="0"/>
              </a:spcAft>
              <a:buFont typeface="Arial" pitchFamily="34" charset="0"/>
              <a:buChar char="–"/>
              <a:defRPr/>
            </a:pPr>
            <a:r>
              <a:rPr lang="en-US" b="1" dirty="0" smtClean="0"/>
              <a:t>private key</a:t>
            </a:r>
          </a:p>
          <a:p>
            <a:pPr lvl="1" eaLnBrk="1" fontAlgn="auto" hangingPunct="1">
              <a:spcAft>
                <a:spcPts val="0"/>
              </a:spcAft>
              <a:buFont typeface="Arial" pitchFamily="34" charset="0"/>
              <a:buNone/>
              <a:defRPr/>
            </a:pPr>
            <a:r>
              <a:rPr lang="en-US" dirty="0" smtClean="0"/>
              <a:t>	Encryption code that is known only to its owner</a:t>
            </a:r>
            <a:endParaRPr lang="en-US" dirty="0"/>
          </a:p>
        </p:txBody>
      </p:sp>
      <p:sp>
        <p:nvSpPr>
          <p:cNvPr id="6" name="Slide Number Placeholder 5"/>
          <p:cNvSpPr>
            <a:spLocks noGrp="1"/>
          </p:cNvSpPr>
          <p:nvPr>
            <p:ph type="sldNum" sz="quarter" idx="12"/>
          </p:nvPr>
        </p:nvSpPr>
        <p:spPr/>
        <p:txBody>
          <a:bodyPr/>
          <a:lstStyle/>
          <a:p>
            <a:pPr>
              <a:defRPr/>
            </a:pPr>
            <a:r>
              <a:rPr lang="es-ES"/>
              <a:t>10-</a:t>
            </a:r>
            <a:fld id="{F0792351-6AE4-4A09-80D0-960549460D68}" type="slidenum">
              <a:rPr lang="es-ES"/>
              <a:pPr>
                <a:defRPr/>
              </a:pPr>
              <a:t>34</a:t>
            </a:fld>
            <a:endParaRPr lang="es-E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Defense I: </a:t>
            </a:r>
            <a:br>
              <a:rPr lang="en-US" dirty="0" smtClean="0"/>
            </a:br>
            <a:r>
              <a:rPr lang="en-US" dirty="0" smtClean="0"/>
              <a:t>Access Control, Encryption, and PKI</a:t>
            </a:r>
            <a:endParaRPr lang="en-US" dirty="0"/>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b="1" dirty="0" smtClean="0">
                <a:solidFill>
                  <a:srgbClr val="FF0000"/>
                </a:solidFill>
              </a:rPr>
              <a:t>digital signature or digital certificate</a:t>
            </a:r>
          </a:p>
          <a:p>
            <a:pPr eaLnBrk="1" fontAlgn="auto" hangingPunct="1">
              <a:spcAft>
                <a:spcPts val="0"/>
              </a:spcAft>
              <a:buFont typeface="Arial" pitchFamily="34" charset="0"/>
              <a:buNone/>
              <a:defRPr/>
            </a:pPr>
            <a:r>
              <a:rPr lang="en-US" dirty="0" smtClean="0"/>
              <a:t>	Validates the sender and time stamp of a transaction so it cannot be later claimed that the transaction was unauthorized or invalid</a:t>
            </a:r>
          </a:p>
          <a:p>
            <a:pPr lvl="1" eaLnBrk="1" fontAlgn="auto" hangingPunct="1">
              <a:spcAft>
                <a:spcPts val="0"/>
              </a:spcAft>
              <a:buFont typeface="Arial" pitchFamily="34" charset="0"/>
              <a:buChar char="–"/>
              <a:defRPr/>
            </a:pPr>
            <a:r>
              <a:rPr lang="en-US" b="1" dirty="0" smtClean="0"/>
              <a:t>hash</a:t>
            </a:r>
          </a:p>
          <a:p>
            <a:pPr lvl="1" eaLnBrk="1" fontAlgn="auto" hangingPunct="1">
              <a:spcAft>
                <a:spcPts val="0"/>
              </a:spcAft>
              <a:buFont typeface="Arial" pitchFamily="34" charset="0"/>
              <a:buNone/>
              <a:defRPr/>
            </a:pPr>
            <a:r>
              <a:rPr lang="en-US" dirty="0" smtClean="0"/>
              <a:t>	A mathematical computation that is applied to a message, using a private key, to encrypt the message.</a:t>
            </a:r>
          </a:p>
          <a:p>
            <a:pPr lvl="1" eaLnBrk="1" fontAlgn="auto" hangingPunct="1">
              <a:spcAft>
                <a:spcPts val="0"/>
              </a:spcAft>
              <a:buFont typeface="Arial" pitchFamily="34" charset="0"/>
              <a:buChar char="–"/>
              <a:defRPr/>
            </a:pPr>
            <a:r>
              <a:rPr lang="en-US" b="1" dirty="0" smtClean="0"/>
              <a:t>message digest (MD)</a:t>
            </a:r>
          </a:p>
          <a:p>
            <a:pPr lvl="1" eaLnBrk="1" fontAlgn="auto" hangingPunct="1">
              <a:spcAft>
                <a:spcPts val="0"/>
              </a:spcAft>
              <a:buFont typeface="Arial" pitchFamily="34" charset="0"/>
              <a:buNone/>
              <a:defRPr/>
            </a:pPr>
            <a:r>
              <a:rPr lang="en-US" dirty="0" smtClean="0"/>
              <a:t>	A summary of a message, converted into a string of digits after the hash has been applied</a:t>
            </a:r>
            <a:endParaRPr lang="en-US" dirty="0"/>
          </a:p>
        </p:txBody>
      </p:sp>
      <p:sp>
        <p:nvSpPr>
          <p:cNvPr id="6" name="Slide Number Placeholder 5"/>
          <p:cNvSpPr>
            <a:spLocks noGrp="1"/>
          </p:cNvSpPr>
          <p:nvPr>
            <p:ph type="sldNum" sz="quarter" idx="12"/>
          </p:nvPr>
        </p:nvSpPr>
        <p:spPr/>
        <p:txBody>
          <a:bodyPr/>
          <a:lstStyle/>
          <a:p>
            <a:pPr>
              <a:defRPr/>
            </a:pPr>
            <a:r>
              <a:rPr lang="es-ES"/>
              <a:t>10-</a:t>
            </a:r>
            <a:fld id="{C019CA43-44ED-4694-87A0-78F18D126E0E}" type="slidenum">
              <a:rPr lang="es-ES"/>
              <a:pPr>
                <a:defRPr/>
              </a:pPr>
              <a:t>35</a:t>
            </a:fld>
            <a:endParaRPr lang="es-E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pic>
        <p:nvPicPr>
          <p:cNvPr id="49155" name="Picture 2"/>
          <p:cNvPicPr>
            <a:picLocks noChangeAspect="1" noChangeArrowheads="1"/>
          </p:cNvPicPr>
          <p:nvPr/>
        </p:nvPicPr>
        <p:blipFill>
          <a:blip r:embed="rId3" cstate="print"/>
          <a:srcRect/>
          <a:stretch>
            <a:fillRect/>
          </a:stretch>
        </p:blipFill>
        <p:spPr bwMode="auto">
          <a:xfrm>
            <a:off x="1471613" y="146050"/>
            <a:ext cx="6065837" cy="61182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r>
              <a:rPr lang="es-ES" dirty="0"/>
              <a:t>10-</a:t>
            </a:r>
            <a:fld id="{A026234B-F590-4AE9-9063-F4210D3B442D}" type="slidenum">
              <a:rPr lang="es-ES"/>
              <a:pPr>
                <a:defRPr/>
              </a:pPr>
              <a:t>36</a:t>
            </a:fld>
            <a:endParaRPr lang="es-E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Defense I: </a:t>
            </a:r>
            <a:br>
              <a:rPr lang="en-US" dirty="0" smtClean="0"/>
            </a:br>
            <a:r>
              <a:rPr lang="en-US" dirty="0" smtClean="0"/>
              <a:t>Access Control, Encryption, and PKI</a:t>
            </a:r>
            <a:endParaRPr lang="en-US" dirty="0"/>
          </a:p>
        </p:txBody>
      </p:sp>
      <p:sp>
        <p:nvSpPr>
          <p:cNvPr id="3" name="Content Placeholder 2"/>
          <p:cNvSpPr>
            <a:spLocks noGrp="1"/>
          </p:cNvSpPr>
          <p:nvPr>
            <p:ph idx="1"/>
          </p:nvPr>
        </p:nvSpPr>
        <p:spPr/>
        <p:txBody>
          <a:bodyPr rtlCol="0">
            <a:normAutofit fontScale="92500" lnSpcReduction="20000"/>
          </a:bodyPr>
          <a:lstStyle/>
          <a:p>
            <a:pPr lvl="1" eaLnBrk="1" fontAlgn="auto" hangingPunct="1">
              <a:spcAft>
                <a:spcPts val="0"/>
              </a:spcAft>
              <a:buFont typeface="Arial" pitchFamily="34" charset="0"/>
              <a:buChar char="–"/>
              <a:defRPr/>
            </a:pPr>
            <a:r>
              <a:rPr lang="en-US" b="1" dirty="0" smtClean="0"/>
              <a:t>digital envelope</a:t>
            </a:r>
          </a:p>
          <a:p>
            <a:pPr lvl="1" eaLnBrk="1" fontAlgn="auto" hangingPunct="1">
              <a:spcAft>
                <a:spcPts val="0"/>
              </a:spcAft>
              <a:buFont typeface="Arial" pitchFamily="34" charset="0"/>
              <a:buNone/>
              <a:defRPr/>
            </a:pPr>
            <a:r>
              <a:rPr lang="en-US" dirty="0" smtClean="0"/>
              <a:t>	The combination of the encrypted original message and the digital signature, using the recipient’s public key</a:t>
            </a:r>
          </a:p>
          <a:p>
            <a:pPr lvl="1" eaLnBrk="1" fontAlgn="auto" hangingPunct="1">
              <a:spcAft>
                <a:spcPts val="0"/>
              </a:spcAft>
              <a:buFont typeface="Arial" pitchFamily="34" charset="0"/>
              <a:buChar char="–"/>
              <a:defRPr/>
            </a:pPr>
            <a:r>
              <a:rPr lang="en-US" b="1" dirty="0" smtClean="0"/>
              <a:t>certificate authorities (CAs)</a:t>
            </a:r>
          </a:p>
          <a:p>
            <a:pPr lvl="1" eaLnBrk="1" fontAlgn="auto" hangingPunct="1">
              <a:spcAft>
                <a:spcPts val="0"/>
              </a:spcAft>
              <a:buFont typeface="Arial" pitchFamily="34" charset="0"/>
              <a:buNone/>
              <a:defRPr/>
            </a:pPr>
            <a:r>
              <a:rPr lang="en-US" dirty="0" smtClean="0"/>
              <a:t>	Third parties that issue digital certificates</a:t>
            </a:r>
          </a:p>
          <a:p>
            <a:pPr lvl="1" eaLnBrk="1" fontAlgn="auto" hangingPunct="1">
              <a:spcAft>
                <a:spcPts val="0"/>
              </a:spcAft>
              <a:buFont typeface="Arial" pitchFamily="34" charset="0"/>
              <a:buChar char="–"/>
              <a:defRPr/>
            </a:pPr>
            <a:r>
              <a:rPr lang="en-US" b="1" dirty="0" smtClean="0"/>
              <a:t>Secure Socket Layer (SSL)</a:t>
            </a:r>
          </a:p>
          <a:p>
            <a:pPr lvl="1" eaLnBrk="1" fontAlgn="auto" hangingPunct="1">
              <a:spcAft>
                <a:spcPts val="0"/>
              </a:spcAft>
              <a:buFont typeface="Arial" pitchFamily="34" charset="0"/>
              <a:buNone/>
              <a:defRPr/>
            </a:pPr>
            <a:r>
              <a:rPr lang="en-US" dirty="0" smtClean="0"/>
              <a:t>	Protocol that utilizes standard certificates for authentication and data encryption to ensure privacy or confidentiality</a:t>
            </a:r>
          </a:p>
          <a:p>
            <a:pPr lvl="1" eaLnBrk="1" fontAlgn="auto" hangingPunct="1">
              <a:spcAft>
                <a:spcPts val="0"/>
              </a:spcAft>
              <a:buFont typeface="Arial" pitchFamily="34" charset="0"/>
              <a:buChar char="–"/>
              <a:defRPr/>
            </a:pPr>
            <a:r>
              <a:rPr lang="en-US" b="1" dirty="0" smtClean="0"/>
              <a:t>Transport Layer Security (TLS)</a:t>
            </a:r>
          </a:p>
          <a:p>
            <a:pPr lvl="2" eaLnBrk="1" fontAlgn="auto" hangingPunct="1">
              <a:spcAft>
                <a:spcPts val="0"/>
              </a:spcAft>
              <a:buFont typeface="Arial" pitchFamily="34" charset="0"/>
              <a:buNone/>
              <a:defRPr/>
            </a:pPr>
            <a:r>
              <a:rPr lang="en-US" dirty="0" smtClean="0"/>
              <a:t>As of 1996, another name for the SSL protocol</a:t>
            </a:r>
          </a:p>
        </p:txBody>
      </p:sp>
      <p:sp>
        <p:nvSpPr>
          <p:cNvPr id="6" name="Slide Number Placeholder 5"/>
          <p:cNvSpPr>
            <a:spLocks noGrp="1"/>
          </p:cNvSpPr>
          <p:nvPr>
            <p:ph type="sldNum" sz="quarter" idx="12"/>
          </p:nvPr>
        </p:nvSpPr>
        <p:spPr/>
        <p:txBody>
          <a:bodyPr/>
          <a:lstStyle/>
          <a:p>
            <a:pPr>
              <a:defRPr/>
            </a:pPr>
            <a:r>
              <a:rPr lang="es-ES"/>
              <a:t>10-</a:t>
            </a:r>
            <a:fld id="{2B265A2A-B447-4906-9423-26B9893BD56F}" type="slidenum">
              <a:rPr lang="es-ES"/>
              <a:pPr>
                <a:defRPr/>
              </a:pPr>
              <a:t>37</a:t>
            </a:fld>
            <a:endParaRPr lang="es-E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Defense II: </a:t>
            </a:r>
            <a:br>
              <a:rPr lang="en-US" dirty="0" smtClean="0"/>
            </a:br>
            <a:r>
              <a:rPr lang="en-US" dirty="0" smtClean="0"/>
              <a:t>Securing E-Commerce Networks</a:t>
            </a:r>
            <a:endParaRPr lang="en-US" dirty="0"/>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b="1" dirty="0" smtClean="0">
                <a:solidFill>
                  <a:srgbClr val="FF0000"/>
                </a:solidFill>
              </a:rPr>
              <a:t>firewall</a:t>
            </a:r>
          </a:p>
          <a:p>
            <a:pPr eaLnBrk="1" fontAlgn="auto" hangingPunct="1">
              <a:spcAft>
                <a:spcPts val="0"/>
              </a:spcAft>
              <a:buFont typeface="Arial" pitchFamily="34" charset="0"/>
              <a:buNone/>
              <a:defRPr/>
            </a:pPr>
            <a:r>
              <a:rPr lang="en-US" dirty="0" smtClean="0"/>
              <a:t>	A single point between two or more networks where all traffic must pass (choke point); the device authenticates, controls, and logs all traffic</a:t>
            </a:r>
          </a:p>
          <a:p>
            <a:pPr eaLnBrk="1" fontAlgn="auto" hangingPunct="1">
              <a:spcAft>
                <a:spcPts val="0"/>
              </a:spcAft>
              <a:buFont typeface="Arial" pitchFamily="34" charset="0"/>
              <a:buChar char="•"/>
              <a:defRPr/>
            </a:pPr>
            <a:r>
              <a:rPr lang="en-US" b="1" dirty="0" smtClean="0">
                <a:solidFill>
                  <a:srgbClr val="FF0000"/>
                </a:solidFill>
              </a:rPr>
              <a:t>demilitarized zone (DMZ)</a:t>
            </a:r>
          </a:p>
          <a:p>
            <a:pPr eaLnBrk="1" fontAlgn="auto" hangingPunct="1">
              <a:spcAft>
                <a:spcPts val="0"/>
              </a:spcAft>
              <a:buFont typeface="Arial" pitchFamily="34" charset="0"/>
              <a:buNone/>
              <a:defRPr/>
            </a:pPr>
            <a:r>
              <a:rPr lang="en-US" dirty="0" smtClean="0"/>
              <a:t>	Network area that sits between an organization’s internal network and an external network (Internet), providing physical isolation between the two networks that is controlled by rules enforced by a firewall</a:t>
            </a:r>
            <a:endParaRPr lang="en-US" dirty="0"/>
          </a:p>
        </p:txBody>
      </p:sp>
      <p:sp>
        <p:nvSpPr>
          <p:cNvPr id="6" name="Slide Number Placeholder 5"/>
          <p:cNvSpPr>
            <a:spLocks noGrp="1"/>
          </p:cNvSpPr>
          <p:nvPr>
            <p:ph type="sldNum" sz="quarter" idx="12"/>
          </p:nvPr>
        </p:nvSpPr>
        <p:spPr/>
        <p:txBody>
          <a:bodyPr/>
          <a:lstStyle/>
          <a:p>
            <a:pPr>
              <a:defRPr/>
            </a:pPr>
            <a:r>
              <a:rPr lang="es-ES"/>
              <a:t>10-</a:t>
            </a:r>
            <a:fld id="{08A77EB3-BA8A-460D-982D-AA9522CFDC2A}" type="slidenum">
              <a:rPr lang="es-ES"/>
              <a:pPr>
                <a:defRPr/>
              </a:pPr>
              <a:t>38</a:t>
            </a:fld>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lstStyle/>
          <a:p>
            <a:pPr eaLnBrk="1" fontAlgn="auto" hangingPunct="1">
              <a:spcAft>
                <a:spcPts val="0"/>
              </a:spcAft>
              <a:defRPr/>
            </a:pPr>
            <a:r>
              <a:rPr lang="en-US" dirty="0" smtClean="0"/>
              <a:t>The Information Security Problem</a:t>
            </a: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b="1" dirty="0" smtClean="0"/>
              <a:t>WHAT IS EC SECURITY?</a:t>
            </a:r>
          </a:p>
          <a:p>
            <a:pPr lvl="1" eaLnBrk="1" fontAlgn="auto" hangingPunct="1">
              <a:spcAft>
                <a:spcPts val="0"/>
              </a:spcAft>
              <a:buFont typeface="Arial" pitchFamily="34" charset="0"/>
              <a:buChar char="–"/>
              <a:defRPr/>
            </a:pPr>
            <a:r>
              <a:rPr lang="en-US" dirty="0" smtClean="0"/>
              <a:t>Computer security refers to the protection of data, networks, computer programs, computer power and other elements of computerized information systems</a:t>
            </a:r>
          </a:p>
          <a:p>
            <a:pPr lvl="1" eaLnBrk="1" fontAlgn="auto" hangingPunct="1">
              <a:spcAft>
                <a:spcPts val="0"/>
              </a:spcAft>
              <a:buFont typeface="Arial" pitchFamily="34" charset="0"/>
              <a:buChar char="–"/>
              <a:defRPr/>
            </a:pPr>
            <a:r>
              <a:rPr lang="en-US" b="1" dirty="0" smtClean="0"/>
              <a:t>CSI Computer Crime and Security Survey</a:t>
            </a:r>
          </a:p>
          <a:p>
            <a:pPr lvl="1" eaLnBrk="1" fontAlgn="auto" hangingPunct="1">
              <a:spcAft>
                <a:spcPts val="0"/>
              </a:spcAft>
              <a:buFont typeface="Arial" pitchFamily="34" charset="0"/>
              <a:buNone/>
              <a:defRPr/>
            </a:pPr>
            <a:r>
              <a:rPr lang="en-US" dirty="0" smtClean="0"/>
              <a:t>	Annual security survey of U.S. corporations, government agencies, financial and medical institutions, and universities conducted jointly by the FBI and the Computer Security Institute</a:t>
            </a:r>
            <a:endParaRPr lang="en-US" dirty="0"/>
          </a:p>
        </p:txBody>
      </p:sp>
      <p:sp>
        <p:nvSpPr>
          <p:cNvPr id="6" name="Slide Number Placeholder 5"/>
          <p:cNvSpPr>
            <a:spLocks noGrp="1"/>
          </p:cNvSpPr>
          <p:nvPr>
            <p:ph type="sldNum" sz="quarter" idx="12"/>
          </p:nvPr>
        </p:nvSpPr>
        <p:spPr/>
        <p:txBody>
          <a:bodyPr/>
          <a:lstStyle/>
          <a:p>
            <a:pPr>
              <a:defRPr/>
            </a:pPr>
            <a:r>
              <a:rPr lang="es-ES"/>
              <a:t>10-</a:t>
            </a:r>
            <a:fld id="{524100BB-7A4F-46E0-8438-9F883896EF58}" type="slidenum">
              <a:rPr lang="es-ES"/>
              <a:pPr>
                <a:defRPr/>
              </a:pPr>
              <a:t>3</a:t>
            </a:fld>
            <a:endParaRPr lang="es-E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Defense II: </a:t>
            </a:r>
            <a:br>
              <a:rPr lang="en-US" dirty="0" smtClean="0"/>
            </a:br>
            <a:r>
              <a:rPr lang="en-US" dirty="0" smtClean="0"/>
              <a:t>Securing E-Commerce Networks</a:t>
            </a:r>
            <a:endParaRPr lang="en-US" dirty="0"/>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b="1" dirty="0" smtClean="0">
                <a:solidFill>
                  <a:srgbClr val="FF0000"/>
                </a:solidFill>
              </a:rPr>
              <a:t>virtual private network (VPN)</a:t>
            </a:r>
          </a:p>
          <a:p>
            <a:pPr eaLnBrk="1" fontAlgn="auto" hangingPunct="1">
              <a:spcAft>
                <a:spcPts val="0"/>
              </a:spcAft>
              <a:buFont typeface="Arial" pitchFamily="34" charset="0"/>
              <a:buNone/>
              <a:defRPr/>
            </a:pPr>
            <a:r>
              <a:rPr lang="en-US" dirty="0" smtClean="0"/>
              <a:t>	A network that uses the public Internet to carry information but remains private by using encryption to scramble the communications, authentication to ensure that information has not been tampered with, and access control to verify the identity of anyone using the network</a:t>
            </a:r>
          </a:p>
          <a:p>
            <a:pPr eaLnBrk="1" fontAlgn="auto" hangingPunct="1">
              <a:spcAft>
                <a:spcPts val="0"/>
              </a:spcAft>
              <a:buFont typeface="Arial" pitchFamily="34" charset="0"/>
              <a:buChar char="•"/>
              <a:defRPr/>
            </a:pPr>
            <a:r>
              <a:rPr lang="en-US" b="1" dirty="0" smtClean="0">
                <a:solidFill>
                  <a:srgbClr val="FF0000"/>
                </a:solidFill>
              </a:rPr>
              <a:t>intrusion detection system (IDS)</a:t>
            </a:r>
          </a:p>
          <a:p>
            <a:pPr eaLnBrk="1" fontAlgn="auto" hangingPunct="1">
              <a:spcAft>
                <a:spcPts val="0"/>
              </a:spcAft>
              <a:buFont typeface="Arial" pitchFamily="34" charset="0"/>
              <a:buNone/>
              <a:defRPr/>
            </a:pPr>
            <a:r>
              <a:rPr lang="en-US" dirty="0" smtClean="0"/>
              <a:t>	A special category of software that can monitor activity across a network or on a host computer, watch for suspicious activity, and take automated action based on what it sees</a:t>
            </a:r>
          </a:p>
        </p:txBody>
      </p:sp>
      <p:sp>
        <p:nvSpPr>
          <p:cNvPr id="6" name="Slide Number Placeholder 5"/>
          <p:cNvSpPr>
            <a:spLocks noGrp="1"/>
          </p:cNvSpPr>
          <p:nvPr>
            <p:ph type="sldNum" sz="quarter" idx="12"/>
          </p:nvPr>
        </p:nvSpPr>
        <p:spPr/>
        <p:txBody>
          <a:bodyPr/>
          <a:lstStyle/>
          <a:p>
            <a:pPr>
              <a:defRPr/>
            </a:pPr>
            <a:r>
              <a:rPr lang="es-ES"/>
              <a:t>10-</a:t>
            </a:r>
            <a:fld id="{D588DC73-BC6A-475C-BB82-FEF0D3016CCB}" type="slidenum">
              <a:rPr lang="es-ES"/>
              <a:pPr>
                <a:defRPr/>
              </a:pPr>
              <a:t>39</a:t>
            </a:fld>
            <a:endParaRPr lang="es-E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Defense II: </a:t>
            </a:r>
            <a:br>
              <a:rPr lang="en-US" dirty="0" smtClean="0"/>
            </a:br>
            <a:r>
              <a:rPr lang="en-US" dirty="0" smtClean="0"/>
              <a:t>Securing E-Commerce Networks</a:t>
            </a:r>
            <a:endParaRPr lang="en-US" dirty="0"/>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b="1" dirty="0" err="1" smtClean="0">
                <a:solidFill>
                  <a:srgbClr val="FF0000"/>
                </a:solidFill>
              </a:rPr>
              <a:t>honeynet</a:t>
            </a:r>
            <a:endParaRPr lang="en-US" b="1" dirty="0" smtClean="0">
              <a:solidFill>
                <a:srgbClr val="FF0000"/>
              </a:solidFill>
            </a:endParaRPr>
          </a:p>
          <a:p>
            <a:pPr eaLnBrk="1" fontAlgn="auto" hangingPunct="1">
              <a:spcAft>
                <a:spcPts val="0"/>
              </a:spcAft>
              <a:buFont typeface="Arial" pitchFamily="34" charset="0"/>
              <a:buNone/>
              <a:defRPr/>
            </a:pPr>
            <a:r>
              <a:rPr lang="en-US" dirty="0" smtClean="0"/>
              <a:t>	A network of </a:t>
            </a:r>
            <a:r>
              <a:rPr lang="en-US" dirty="0" err="1" smtClean="0"/>
              <a:t>honeypots</a:t>
            </a:r>
            <a:endParaRPr lang="en-US" dirty="0" smtClean="0"/>
          </a:p>
          <a:p>
            <a:pPr lvl="1" eaLnBrk="1" fontAlgn="auto" hangingPunct="1">
              <a:spcAft>
                <a:spcPts val="0"/>
              </a:spcAft>
              <a:buFont typeface="Arial" pitchFamily="34" charset="0"/>
              <a:buChar char="–"/>
              <a:defRPr/>
            </a:pPr>
            <a:r>
              <a:rPr lang="en-US" b="1" dirty="0" err="1" smtClean="0"/>
              <a:t>honeypot</a:t>
            </a:r>
            <a:endParaRPr lang="en-US" b="1" dirty="0" smtClean="0"/>
          </a:p>
          <a:p>
            <a:pPr lvl="1" eaLnBrk="1" fontAlgn="auto" hangingPunct="1">
              <a:spcAft>
                <a:spcPts val="0"/>
              </a:spcAft>
              <a:buFont typeface="Arial" pitchFamily="34" charset="0"/>
              <a:buNone/>
              <a:defRPr/>
            </a:pPr>
            <a:r>
              <a:rPr lang="en-US" dirty="0" smtClean="0"/>
              <a:t>	Production system (e.g., firewalls, routers, Web servers, database servers) that looks like it does real work, but that acts as a decoy and is watched to study how network intrusions occur</a:t>
            </a:r>
          </a:p>
          <a:p>
            <a:pPr eaLnBrk="1" fontAlgn="auto" hangingPunct="1">
              <a:spcAft>
                <a:spcPts val="0"/>
              </a:spcAft>
              <a:buFont typeface="Arial" pitchFamily="34" charset="0"/>
              <a:buChar char="•"/>
              <a:defRPr/>
            </a:pPr>
            <a:r>
              <a:rPr lang="en-US" b="1" dirty="0" smtClean="0">
                <a:solidFill>
                  <a:srgbClr val="FF0000"/>
                </a:solidFill>
              </a:rPr>
              <a:t>penetration test (pen test)</a:t>
            </a:r>
          </a:p>
          <a:p>
            <a:pPr eaLnBrk="1" fontAlgn="auto" hangingPunct="1">
              <a:spcAft>
                <a:spcPts val="0"/>
              </a:spcAft>
              <a:buFont typeface="Arial" pitchFamily="34" charset="0"/>
              <a:buNone/>
              <a:defRPr/>
            </a:pPr>
            <a:r>
              <a:rPr lang="en-US" dirty="0" smtClean="0"/>
              <a:t>	A method of evaluating the security of a computer system or a network by simulating an attack from a malicious source, (e.g., a cracker)</a:t>
            </a:r>
          </a:p>
          <a:p>
            <a:pPr lvl="1" eaLnBrk="1" fontAlgn="auto" hangingPunct="1">
              <a:spcAft>
                <a:spcPts val="0"/>
              </a:spcAft>
              <a:buFont typeface="Arial" pitchFamily="34" charset="0"/>
              <a:buNone/>
              <a:defRPr/>
            </a:pPr>
            <a:endParaRPr lang="en-US" dirty="0"/>
          </a:p>
        </p:txBody>
      </p:sp>
      <p:sp>
        <p:nvSpPr>
          <p:cNvPr id="6" name="Slide Number Placeholder 5"/>
          <p:cNvSpPr>
            <a:spLocks noGrp="1"/>
          </p:cNvSpPr>
          <p:nvPr>
            <p:ph type="sldNum" sz="quarter" idx="12"/>
          </p:nvPr>
        </p:nvSpPr>
        <p:spPr/>
        <p:txBody>
          <a:bodyPr/>
          <a:lstStyle/>
          <a:p>
            <a:pPr>
              <a:defRPr/>
            </a:pPr>
            <a:r>
              <a:rPr lang="es-ES"/>
              <a:t>10-</a:t>
            </a:r>
            <a:fld id="{55702491-26C7-4B78-BE0F-E070DDC59B3F}" type="slidenum">
              <a:rPr lang="es-ES"/>
              <a:pPr>
                <a:defRPr/>
              </a:pPr>
              <a:t>40</a:t>
            </a:fld>
            <a:endParaRPr lang="es-E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Autofit/>
          </a:bodyPr>
          <a:lstStyle/>
          <a:p>
            <a:pPr eaLnBrk="1" fontAlgn="auto" hangingPunct="1">
              <a:spcAft>
                <a:spcPts val="0"/>
              </a:spcAft>
              <a:defRPr/>
            </a:pPr>
            <a:r>
              <a:rPr lang="en-US" sz="3600" dirty="0" smtClean="0"/>
              <a:t>The Defense III: General Controls and Other Defense Mechanisms</a:t>
            </a:r>
            <a:endParaRPr lang="en-US" sz="3600"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b="1" dirty="0" smtClean="0">
                <a:solidFill>
                  <a:srgbClr val="FF0000"/>
                </a:solidFill>
              </a:rPr>
              <a:t>general controls</a:t>
            </a:r>
          </a:p>
          <a:p>
            <a:pPr eaLnBrk="1" fontAlgn="auto" hangingPunct="1">
              <a:spcAft>
                <a:spcPts val="0"/>
              </a:spcAft>
              <a:buFont typeface="Arial" pitchFamily="34" charset="0"/>
              <a:buNone/>
              <a:defRPr/>
            </a:pPr>
            <a:r>
              <a:rPr lang="en-US" dirty="0" smtClean="0"/>
              <a:t>	Controls established to protect the system regardless of the specific application. For example, protecting hardware and controlling access to the data center are independent of the specific application</a:t>
            </a:r>
          </a:p>
          <a:p>
            <a:pPr eaLnBrk="1" fontAlgn="auto" hangingPunct="1">
              <a:spcAft>
                <a:spcPts val="0"/>
              </a:spcAft>
              <a:buFont typeface="Arial" pitchFamily="34" charset="0"/>
              <a:buChar char="•"/>
              <a:defRPr/>
            </a:pPr>
            <a:r>
              <a:rPr lang="en-US" b="1" dirty="0" smtClean="0">
                <a:solidFill>
                  <a:srgbClr val="FF0000"/>
                </a:solidFill>
              </a:rPr>
              <a:t>application controls</a:t>
            </a:r>
          </a:p>
          <a:p>
            <a:pPr eaLnBrk="1" fontAlgn="auto" hangingPunct="1">
              <a:spcAft>
                <a:spcPts val="0"/>
              </a:spcAft>
              <a:buFont typeface="Arial" pitchFamily="34" charset="0"/>
              <a:buNone/>
              <a:defRPr/>
            </a:pPr>
            <a:r>
              <a:rPr lang="en-US" dirty="0" smtClean="0"/>
              <a:t>	Controls that are intended to protect specific applications</a:t>
            </a:r>
            <a:endParaRPr lang="en-US" dirty="0"/>
          </a:p>
        </p:txBody>
      </p:sp>
      <p:sp>
        <p:nvSpPr>
          <p:cNvPr id="6" name="Slide Number Placeholder 5"/>
          <p:cNvSpPr>
            <a:spLocks noGrp="1"/>
          </p:cNvSpPr>
          <p:nvPr>
            <p:ph type="sldNum" sz="quarter" idx="12"/>
          </p:nvPr>
        </p:nvSpPr>
        <p:spPr/>
        <p:txBody>
          <a:bodyPr/>
          <a:lstStyle/>
          <a:p>
            <a:pPr>
              <a:defRPr/>
            </a:pPr>
            <a:r>
              <a:rPr lang="es-ES"/>
              <a:t>10-</a:t>
            </a:r>
            <a:fld id="{1A3CAB08-1DED-4E37-93A1-B0BA3F26D2EA}" type="slidenum">
              <a:rPr lang="es-ES"/>
              <a:pPr>
                <a:defRPr/>
              </a:pPr>
              <a:t>41</a:t>
            </a:fld>
            <a:endParaRPr lang="es-E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2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pic>
        <p:nvPicPr>
          <p:cNvPr id="55299" name="Picture 2"/>
          <p:cNvPicPr>
            <a:picLocks noChangeAspect="1" noChangeArrowheads="1"/>
          </p:cNvPicPr>
          <p:nvPr/>
        </p:nvPicPr>
        <p:blipFill>
          <a:blip r:embed="rId3" cstate="print"/>
          <a:srcRect/>
          <a:stretch>
            <a:fillRect/>
          </a:stretch>
        </p:blipFill>
        <p:spPr bwMode="auto">
          <a:xfrm>
            <a:off x="1001713" y="173038"/>
            <a:ext cx="7229475" cy="61626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r>
              <a:rPr lang="es-ES" dirty="0"/>
              <a:t>10-</a:t>
            </a:r>
            <a:fld id="{F956A508-D945-4D6E-869A-448365570968}" type="slidenum">
              <a:rPr lang="es-ES"/>
              <a:pPr>
                <a:defRPr/>
              </a:pPr>
              <a:t>42</a:t>
            </a:fld>
            <a:endParaRPr lang="es-E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Autofit/>
          </a:bodyPr>
          <a:lstStyle/>
          <a:p>
            <a:pPr eaLnBrk="1" fontAlgn="auto" hangingPunct="1">
              <a:spcAft>
                <a:spcPts val="0"/>
              </a:spcAft>
              <a:defRPr/>
            </a:pPr>
            <a:r>
              <a:rPr lang="en-US" sz="3600" dirty="0" smtClean="0"/>
              <a:t>The Defense III: General Controls and Other Defense Mechanisms</a:t>
            </a:r>
            <a:endParaRPr lang="en-US" sz="3600" dirty="0"/>
          </a:p>
        </p:txBody>
      </p:sp>
      <p:sp>
        <p:nvSpPr>
          <p:cNvPr id="56324" name="Content Placeholder 2"/>
          <p:cNvSpPr>
            <a:spLocks noGrp="1"/>
          </p:cNvSpPr>
          <p:nvPr>
            <p:ph idx="1"/>
          </p:nvPr>
        </p:nvSpPr>
        <p:spPr/>
        <p:txBody>
          <a:bodyPr/>
          <a:lstStyle/>
          <a:p>
            <a:pPr eaLnBrk="1" hangingPunct="1"/>
            <a:r>
              <a:rPr lang="en-US" b="1" dirty="0" smtClean="0">
                <a:solidFill>
                  <a:srgbClr val="FF0000"/>
                </a:solidFill>
              </a:rPr>
              <a:t>intelligent agents</a:t>
            </a:r>
          </a:p>
          <a:p>
            <a:pPr eaLnBrk="1" hangingPunct="1">
              <a:buFont typeface="Arial" charset="0"/>
              <a:buNone/>
            </a:pPr>
            <a:r>
              <a:rPr lang="en-US" dirty="0" smtClean="0"/>
              <a:t>	Software applications that have some degree of reactivity, autonomy, and adaptability—as is needed in unpredictable attack situations. An agent is able to adapt itself based on changes occurring in its environment</a:t>
            </a:r>
          </a:p>
        </p:txBody>
      </p:sp>
      <p:sp>
        <p:nvSpPr>
          <p:cNvPr id="6" name="Slide Number Placeholder 5"/>
          <p:cNvSpPr>
            <a:spLocks noGrp="1"/>
          </p:cNvSpPr>
          <p:nvPr>
            <p:ph type="sldNum" sz="quarter" idx="12"/>
          </p:nvPr>
        </p:nvSpPr>
        <p:spPr/>
        <p:txBody>
          <a:bodyPr/>
          <a:lstStyle/>
          <a:p>
            <a:pPr>
              <a:defRPr/>
            </a:pPr>
            <a:r>
              <a:rPr lang="es-ES"/>
              <a:t>10-</a:t>
            </a:r>
            <a:fld id="{E88B1448-487D-459D-9A9C-E03C2B30FEDF}" type="slidenum">
              <a:rPr lang="es-ES"/>
              <a:pPr>
                <a:defRPr/>
              </a:pPr>
              <a:t>43</a:t>
            </a:fld>
            <a:endParaRPr lang="es-E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2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pic>
        <p:nvPicPr>
          <p:cNvPr id="57347" name="Picture 2"/>
          <p:cNvPicPr>
            <a:picLocks noChangeAspect="1" noChangeArrowheads="1"/>
          </p:cNvPicPr>
          <p:nvPr/>
        </p:nvPicPr>
        <p:blipFill>
          <a:blip r:embed="rId3" cstate="print"/>
          <a:srcRect/>
          <a:stretch>
            <a:fillRect/>
          </a:stretch>
        </p:blipFill>
        <p:spPr bwMode="auto">
          <a:xfrm>
            <a:off x="887413" y="223838"/>
            <a:ext cx="7212012" cy="60864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r>
              <a:rPr lang="es-ES" dirty="0"/>
              <a:t>10-</a:t>
            </a:r>
            <a:fld id="{D2C63F68-4B64-45E4-8995-EEB96CC9ABD6}" type="slidenum">
              <a:rPr lang="es-ES"/>
              <a:pPr>
                <a:defRPr/>
              </a:pPr>
              <a:t>44</a:t>
            </a:fld>
            <a:endParaRPr lang="es-E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Autofit/>
          </a:bodyPr>
          <a:lstStyle/>
          <a:p>
            <a:pPr eaLnBrk="1" fontAlgn="auto" hangingPunct="1">
              <a:spcAft>
                <a:spcPts val="0"/>
              </a:spcAft>
              <a:defRPr/>
            </a:pPr>
            <a:r>
              <a:rPr lang="en-US" sz="3600" dirty="0" smtClean="0"/>
              <a:t>The Defense III: General Controls and Other Defense Mechanisms</a:t>
            </a:r>
            <a:endParaRPr lang="en-US" sz="3600" dirty="0"/>
          </a:p>
        </p:txBody>
      </p:sp>
      <p:sp>
        <p:nvSpPr>
          <p:cNvPr id="3" name="Content Placeholder 2"/>
          <p:cNvSpPr>
            <a:spLocks noGrp="1"/>
          </p:cNvSpPr>
          <p:nvPr>
            <p:ph idx="1"/>
          </p:nvPr>
        </p:nvSpPr>
        <p:spPr>
          <a:xfrm>
            <a:off x="428625" y="1643063"/>
            <a:ext cx="8229600" cy="4525962"/>
          </a:xfrm>
        </p:spPr>
        <p:txBody>
          <a:bodyPr rtlCol="0">
            <a:normAutofit lnSpcReduction="10000"/>
          </a:bodyPr>
          <a:lstStyle/>
          <a:p>
            <a:pPr eaLnBrk="1" fontAlgn="auto" hangingPunct="1">
              <a:spcAft>
                <a:spcPts val="0"/>
              </a:spcAft>
              <a:buFont typeface="Arial" pitchFamily="34" charset="0"/>
              <a:buChar char="•"/>
              <a:defRPr/>
            </a:pPr>
            <a:r>
              <a:rPr lang="en-US" b="1" dirty="0" smtClean="0">
                <a:solidFill>
                  <a:srgbClr val="FF0000"/>
                </a:solidFill>
              </a:rPr>
              <a:t>internal control environment</a:t>
            </a:r>
          </a:p>
          <a:p>
            <a:pPr eaLnBrk="1" fontAlgn="auto" hangingPunct="1">
              <a:spcAft>
                <a:spcPts val="0"/>
              </a:spcAft>
              <a:buFont typeface="Arial" pitchFamily="34" charset="0"/>
              <a:buNone/>
              <a:defRPr/>
            </a:pPr>
            <a:r>
              <a:rPr lang="en-US" dirty="0" smtClean="0"/>
              <a:t>	The work atmosphere that a company sets for its employees</a:t>
            </a:r>
          </a:p>
          <a:p>
            <a:pPr eaLnBrk="1" fontAlgn="auto" hangingPunct="1">
              <a:spcAft>
                <a:spcPts val="0"/>
              </a:spcAft>
              <a:buFont typeface="Arial" pitchFamily="34" charset="0"/>
              <a:buChar char="•"/>
              <a:defRPr/>
            </a:pPr>
            <a:r>
              <a:rPr lang="en-US" b="1" dirty="0" smtClean="0">
                <a:solidFill>
                  <a:srgbClr val="FF0000"/>
                </a:solidFill>
              </a:rPr>
              <a:t>PROTECTING AGAINST SPAM</a:t>
            </a:r>
          </a:p>
          <a:p>
            <a:pPr lvl="1" eaLnBrk="1" fontAlgn="auto" hangingPunct="1">
              <a:spcAft>
                <a:spcPts val="0"/>
              </a:spcAft>
              <a:buFont typeface="Arial" pitchFamily="34" charset="0"/>
              <a:buChar char="–"/>
              <a:defRPr/>
            </a:pPr>
            <a:r>
              <a:rPr lang="en-US" b="1" dirty="0" smtClean="0"/>
              <a:t>Controlling the Assault of Non-Solicited Pornography and Marketing (CAN-SPAM) Act</a:t>
            </a:r>
          </a:p>
          <a:p>
            <a:pPr lvl="1" eaLnBrk="1" fontAlgn="auto" hangingPunct="1">
              <a:spcAft>
                <a:spcPts val="0"/>
              </a:spcAft>
              <a:buFont typeface="Arial" pitchFamily="34" charset="0"/>
              <a:buNone/>
              <a:defRPr/>
            </a:pPr>
            <a:r>
              <a:rPr lang="en-US" dirty="0" smtClean="0"/>
              <a:t>	Law that makes it a crime to send commercial e-mail messages with false or misleading message headers or misleading subject lines</a:t>
            </a:r>
            <a:endParaRPr lang="en-US" dirty="0"/>
          </a:p>
        </p:txBody>
      </p:sp>
      <p:sp>
        <p:nvSpPr>
          <p:cNvPr id="6" name="Slide Number Placeholder 5"/>
          <p:cNvSpPr>
            <a:spLocks noGrp="1"/>
          </p:cNvSpPr>
          <p:nvPr>
            <p:ph type="sldNum" sz="quarter" idx="12"/>
          </p:nvPr>
        </p:nvSpPr>
        <p:spPr/>
        <p:txBody>
          <a:bodyPr/>
          <a:lstStyle/>
          <a:p>
            <a:pPr>
              <a:defRPr/>
            </a:pPr>
            <a:r>
              <a:rPr lang="es-ES"/>
              <a:t>10-</a:t>
            </a:r>
            <a:fld id="{A31A7439-4FA6-42DE-85E6-154B21D3581B}" type="slidenum">
              <a:rPr lang="es-ES"/>
              <a:pPr>
                <a:defRPr/>
              </a:pPr>
              <a:t>45</a:t>
            </a:fld>
            <a:endParaRPr lang="es-E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Autofit/>
          </a:bodyPr>
          <a:lstStyle/>
          <a:p>
            <a:pPr eaLnBrk="1" fontAlgn="auto" hangingPunct="1">
              <a:spcAft>
                <a:spcPts val="0"/>
              </a:spcAft>
              <a:defRPr/>
            </a:pPr>
            <a:r>
              <a:rPr lang="en-US" sz="3600" dirty="0" smtClean="0"/>
              <a:t>The Defense III: General Controls and Other Defense Mechanisms</a:t>
            </a:r>
            <a:endParaRPr lang="en-US" sz="3600" dirty="0"/>
          </a:p>
        </p:txBody>
      </p:sp>
      <p:sp>
        <p:nvSpPr>
          <p:cNvPr id="59396" name="Content Placeholder 2"/>
          <p:cNvSpPr>
            <a:spLocks noGrp="1"/>
          </p:cNvSpPr>
          <p:nvPr>
            <p:ph idx="1"/>
          </p:nvPr>
        </p:nvSpPr>
        <p:spPr/>
        <p:txBody>
          <a:bodyPr/>
          <a:lstStyle/>
          <a:p>
            <a:pPr lvl="1" eaLnBrk="1" hangingPunct="1"/>
            <a:r>
              <a:rPr lang="en-US" smtClean="0"/>
              <a:t>Protection Against Splogs</a:t>
            </a:r>
          </a:p>
          <a:p>
            <a:pPr lvl="2" eaLnBrk="1" hangingPunct="1"/>
            <a:r>
              <a:rPr lang="en-US" b="1" smtClean="0"/>
              <a:t>Captcha tool</a:t>
            </a:r>
          </a:p>
          <a:p>
            <a:pPr lvl="2" eaLnBrk="1" hangingPunct="1">
              <a:buFont typeface="Arial" charset="0"/>
              <a:buNone/>
            </a:pPr>
            <a:r>
              <a:rPr lang="en-US" smtClean="0"/>
              <a:t>	Completely Automated Public Turing test to tell  Computers and Humans Apart, which uses a verification test on comment pages to stop scripts from posting automatically</a:t>
            </a:r>
          </a:p>
          <a:p>
            <a:pPr eaLnBrk="1" hangingPunct="1"/>
            <a:r>
              <a:rPr lang="en-US" b="1" smtClean="0"/>
              <a:t>PROTECTING AGAINST POP-UP ADS</a:t>
            </a:r>
          </a:p>
          <a:p>
            <a:pPr lvl="1" eaLnBrk="1" hangingPunct="1"/>
            <a:r>
              <a:rPr lang="en-US" smtClean="0"/>
              <a:t>Protection Against Phishing</a:t>
            </a:r>
          </a:p>
          <a:p>
            <a:pPr eaLnBrk="1" hangingPunct="1"/>
            <a:r>
              <a:rPr lang="en-US" b="1" smtClean="0"/>
              <a:t>PROTECTING AGAINST SPYWARE</a:t>
            </a:r>
            <a:endParaRPr lang="en-US" smtClean="0"/>
          </a:p>
        </p:txBody>
      </p:sp>
      <p:sp>
        <p:nvSpPr>
          <p:cNvPr id="6" name="Slide Number Placeholder 5"/>
          <p:cNvSpPr>
            <a:spLocks noGrp="1"/>
          </p:cNvSpPr>
          <p:nvPr>
            <p:ph type="sldNum" sz="quarter" idx="12"/>
          </p:nvPr>
        </p:nvSpPr>
        <p:spPr/>
        <p:txBody>
          <a:bodyPr/>
          <a:lstStyle/>
          <a:p>
            <a:pPr>
              <a:defRPr/>
            </a:pPr>
            <a:r>
              <a:rPr lang="es-ES"/>
              <a:t>10-</a:t>
            </a:r>
            <a:fld id="{9824A8A5-EE88-4998-8D6A-6376FA25D6FA}" type="slidenum">
              <a:rPr lang="es-ES"/>
              <a:pPr>
                <a:defRPr/>
              </a:pPr>
              <a:t>46</a:t>
            </a:fld>
            <a:endParaRPr lang="es-E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Autofit/>
          </a:bodyPr>
          <a:lstStyle/>
          <a:p>
            <a:pPr eaLnBrk="1" fontAlgn="auto" hangingPunct="1">
              <a:spcAft>
                <a:spcPts val="0"/>
              </a:spcAft>
              <a:defRPr/>
            </a:pPr>
            <a:r>
              <a:rPr lang="en-US" sz="3600" dirty="0" smtClean="0"/>
              <a:t>Business Continuity, </a:t>
            </a:r>
            <a:br>
              <a:rPr lang="en-US" sz="3600" dirty="0" smtClean="0"/>
            </a:br>
            <a:r>
              <a:rPr lang="en-US" sz="3600" dirty="0" smtClean="0"/>
              <a:t>Security Auditing, and Risk Management</a:t>
            </a:r>
            <a:endParaRPr lang="en-US" sz="3600"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b="1" dirty="0" smtClean="0"/>
              <a:t>BUSINESS CONTINUITY AND DISASTER RECOVERY PLANNING</a:t>
            </a:r>
          </a:p>
          <a:p>
            <a:pPr lvl="1" eaLnBrk="1" fontAlgn="auto" hangingPunct="1">
              <a:spcAft>
                <a:spcPts val="0"/>
              </a:spcAft>
              <a:buFont typeface="Arial" pitchFamily="34" charset="0"/>
              <a:buChar char="–"/>
              <a:defRPr/>
            </a:pPr>
            <a:r>
              <a:rPr lang="en-US" dirty="0" smtClean="0"/>
              <a:t>The purpose of a business continuity plan is to keep the business running after a disaster occurs</a:t>
            </a:r>
          </a:p>
          <a:p>
            <a:pPr lvl="1" eaLnBrk="1" fontAlgn="auto" hangingPunct="1">
              <a:spcAft>
                <a:spcPts val="0"/>
              </a:spcAft>
              <a:buFont typeface="Arial" pitchFamily="34" charset="0"/>
              <a:buChar char="–"/>
              <a:defRPr/>
            </a:pPr>
            <a:r>
              <a:rPr lang="en-US" dirty="0" smtClean="0"/>
              <a:t>Recovery planning is part of </a:t>
            </a:r>
            <a:r>
              <a:rPr lang="en-US" i="1" dirty="0" smtClean="0"/>
              <a:t>asset protection</a:t>
            </a:r>
          </a:p>
          <a:p>
            <a:pPr lvl="1" eaLnBrk="1" fontAlgn="auto" hangingPunct="1">
              <a:spcAft>
                <a:spcPts val="0"/>
              </a:spcAft>
              <a:buFont typeface="Arial" pitchFamily="34" charset="0"/>
              <a:buChar char="–"/>
              <a:defRPr/>
            </a:pPr>
            <a:r>
              <a:rPr lang="en-US" b="1" dirty="0" smtClean="0"/>
              <a:t>disaster avoidance</a:t>
            </a:r>
          </a:p>
          <a:p>
            <a:pPr lvl="1" eaLnBrk="1" fontAlgn="auto" hangingPunct="1">
              <a:spcAft>
                <a:spcPts val="0"/>
              </a:spcAft>
              <a:buFont typeface="Arial" pitchFamily="34" charset="0"/>
              <a:buNone/>
              <a:defRPr/>
            </a:pPr>
            <a:r>
              <a:rPr lang="en-US" dirty="0" smtClean="0"/>
              <a:t>	An approach oriented toward prevention. The idea is to minimize the chance of avoidable disasters (such as fire or other human-caused threats)</a:t>
            </a:r>
            <a:endParaRPr lang="en-US" dirty="0"/>
          </a:p>
        </p:txBody>
      </p:sp>
      <p:sp>
        <p:nvSpPr>
          <p:cNvPr id="6" name="Slide Number Placeholder 5"/>
          <p:cNvSpPr>
            <a:spLocks noGrp="1"/>
          </p:cNvSpPr>
          <p:nvPr>
            <p:ph type="sldNum" sz="quarter" idx="12"/>
          </p:nvPr>
        </p:nvSpPr>
        <p:spPr/>
        <p:txBody>
          <a:bodyPr/>
          <a:lstStyle/>
          <a:p>
            <a:pPr>
              <a:defRPr/>
            </a:pPr>
            <a:r>
              <a:rPr lang="es-ES"/>
              <a:t>10-</a:t>
            </a:r>
            <a:fld id="{67C9CB7E-44D0-484A-A3A4-311298660470}" type="slidenum">
              <a:rPr lang="es-ES"/>
              <a:pPr>
                <a:defRPr/>
              </a:pPr>
              <a:t>47</a:t>
            </a:fld>
            <a:endParaRPr lang="es-E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2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5" name="Slide Number Placeholder 4"/>
          <p:cNvSpPr>
            <a:spLocks noGrp="1"/>
          </p:cNvSpPr>
          <p:nvPr>
            <p:ph type="sldNum" sz="quarter" idx="12"/>
          </p:nvPr>
        </p:nvSpPr>
        <p:spPr/>
        <p:txBody>
          <a:bodyPr/>
          <a:lstStyle/>
          <a:p>
            <a:pPr>
              <a:defRPr/>
            </a:pPr>
            <a:r>
              <a:rPr lang="es-ES" dirty="0"/>
              <a:t>10-</a:t>
            </a:r>
            <a:fld id="{D444F733-C0CB-430B-A423-B2BA1E5C3824}" type="slidenum">
              <a:rPr lang="es-ES"/>
              <a:pPr>
                <a:defRPr/>
              </a:pPr>
              <a:t>48</a:t>
            </a:fld>
            <a:endParaRPr lang="es-ES" dirty="0"/>
          </a:p>
        </p:txBody>
      </p:sp>
      <p:pic>
        <p:nvPicPr>
          <p:cNvPr id="61444" name="Picture 2"/>
          <p:cNvPicPr>
            <a:picLocks noChangeAspect="1" noChangeArrowheads="1"/>
          </p:cNvPicPr>
          <p:nvPr/>
        </p:nvPicPr>
        <p:blipFill>
          <a:blip r:embed="rId3" cstate="print"/>
          <a:srcRect/>
          <a:stretch>
            <a:fillRect/>
          </a:stretch>
        </p:blipFill>
        <p:spPr bwMode="auto">
          <a:xfrm>
            <a:off x="790575" y="231775"/>
            <a:ext cx="7510463" cy="5994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6" name="Slide Number Placeholder 5"/>
          <p:cNvSpPr>
            <a:spLocks noGrp="1"/>
          </p:cNvSpPr>
          <p:nvPr>
            <p:ph type="sldNum" sz="quarter" idx="12"/>
          </p:nvPr>
        </p:nvSpPr>
        <p:spPr/>
        <p:txBody>
          <a:bodyPr/>
          <a:lstStyle/>
          <a:p>
            <a:pPr>
              <a:defRPr/>
            </a:pPr>
            <a:r>
              <a:rPr lang="es-ES" dirty="0"/>
              <a:t>10-</a:t>
            </a:r>
            <a:fld id="{F2F4DA6E-920E-4207-83D6-76C1D130B247}" type="slidenum">
              <a:rPr lang="es-ES"/>
              <a:pPr>
                <a:defRPr/>
              </a:pPr>
              <a:t>4</a:t>
            </a:fld>
            <a:endParaRPr lang="es-ES" dirty="0"/>
          </a:p>
        </p:txBody>
      </p:sp>
      <p:pic>
        <p:nvPicPr>
          <p:cNvPr id="16388" name="Picture 2"/>
          <p:cNvPicPr>
            <a:picLocks noChangeAspect="1" noChangeArrowheads="1"/>
          </p:cNvPicPr>
          <p:nvPr/>
        </p:nvPicPr>
        <p:blipFill>
          <a:blip r:embed="rId3" cstate="print"/>
          <a:srcRect/>
          <a:stretch>
            <a:fillRect/>
          </a:stretch>
        </p:blipFill>
        <p:spPr bwMode="auto">
          <a:xfrm>
            <a:off x="785813" y="785813"/>
            <a:ext cx="7643812" cy="521335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Autofit/>
          </a:bodyPr>
          <a:lstStyle/>
          <a:p>
            <a:pPr eaLnBrk="1" fontAlgn="auto" hangingPunct="1">
              <a:spcAft>
                <a:spcPts val="0"/>
              </a:spcAft>
              <a:defRPr/>
            </a:pPr>
            <a:r>
              <a:rPr lang="en-US" sz="3600" dirty="0" smtClean="0"/>
              <a:t>Business Continuity, </a:t>
            </a:r>
            <a:br>
              <a:rPr lang="en-US" sz="3600" dirty="0" smtClean="0"/>
            </a:br>
            <a:r>
              <a:rPr lang="en-US" sz="3600" dirty="0" smtClean="0"/>
              <a:t>Security Auditing, and Risk Management</a:t>
            </a:r>
            <a:endParaRPr lang="en-US" sz="3600" dirty="0"/>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b="1" dirty="0" smtClean="0"/>
              <a:t>AUDITING INFORMATION SYSTEMS</a:t>
            </a:r>
          </a:p>
          <a:p>
            <a:pPr lvl="1" eaLnBrk="1" fontAlgn="auto" hangingPunct="1">
              <a:spcAft>
                <a:spcPts val="0"/>
              </a:spcAft>
              <a:buFont typeface="Arial" pitchFamily="34" charset="0"/>
              <a:buChar char="–"/>
              <a:defRPr/>
            </a:pPr>
            <a:r>
              <a:rPr lang="en-US" b="1" dirty="0" smtClean="0"/>
              <a:t>audit</a:t>
            </a:r>
          </a:p>
          <a:p>
            <a:pPr lvl="1" eaLnBrk="1" fontAlgn="auto" hangingPunct="1">
              <a:spcAft>
                <a:spcPts val="0"/>
              </a:spcAft>
              <a:buFont typeface="Arial" pitchFamily="34" charset="0"/>
              <a:buNone/>
              <a:defRPr/>
            </a:pPr>
            <a:r>
              <a:rPr lang="en-US" dirty="0" smtClean="0"/>
              <a:t>	An important part of any control system. Auditing can be viewed as an additional layer of controls or safeguards. It is considered as a deterrent to criminal actions especially for insiders</a:t>
            </a:r>
          </a:p>
          <a:p>
            <a:pPr eaLnBrk="1" fontAlgn="auto" hangingPunct="1">
              <a:spcAft>
                <a:spcPts val="0"/>
              </a:spcAft>
              <a:buFont typeface="Arial" pitchFamily="34" charset="0"/>
              <a:buChar char="•"/>
              <a:defRPr/>
            </a:pPr>
            <a:r>
              <a:rPr lang="en-US" b="1" dirty="0" smtClean="0"/>
              <a:t>RISK-MANAGEMENT AND COST–BENEFIT ANALYSIS</a:t>
            </a:r>
            <a:endParaRPr lang="en-US" dirty="0" smtClean="0"/>
          </a:p>
          <a:p>
            <a:pPr lvl="1" eaLnBrk="1" fontAlgn="auto" hangingPunct="1">
              <a:spcAft>
                <a:spcPts val="0"/>
              </a:spcAft>
              <a:buFont typeface="Arial" pitchFamily="34" charset="0"/>
              <a:buChar char="–"/>
              <a:defRPr/>
            </a:pPr>
            <a:r>
              <a:rPr lang="en-US" dirty="0" smtClean="0"/>
              <a:t>Risk-Management Analysis</a:t>
            </a:r>
          </a:p>
          <a:p>
            <a:pPr lvl="1" eaLnBrk="1" fontAlgn="auto" hangingPunct="1">
              <a:spcAft>
                <a:spcPts val="0"/>
              </a:spcAft>
              <a:buFont typeface="Arial" pitchFamily="34" charset="0"/>
              <a:buChar char="–"/>
              <a:defRPr/>
            </a:pPr>
            <a:r>
              <a:rPr lang="en-US" dirty="0" smtClean="0"/>
              <a:t>Ethical Issues</a:t>
            </a:r>
          </a:p>
        </p:txBody>
      </p:sp>
      <p:sp>
        <p:nvSpPr>
          <p:cNvPr id="6" name="Slide Number Placeholder 5"/>
          <p:cNvSpPr>
            <a:spLocks noGrp="1"/>
          </p:cNvSpPr>
          <p:nvPr>
            <p:ph type="sldNum" sz="quarter" idx="12"/>
          </p:nvPr>
        </p:nvSpPr>
        <p:spPr/>
        <p:txBody>
          <a:bodyPr/>
          <a:lstStyle/>
          <a:p>
            <a:pPr>
              <a:defRPr/>
            </a:pPr>
            <a:r>
              <a:rPr lang="es-ES"/>
              <a:t>10-</a:t>
            </a:r>
            <a:fld id="{E0017F86-C846-472B-AC23-21B286C31006}" type="slidenum">
              <a:rPr lang="es-ES"/>
              <a:pPr>
                <a:defRPr/>
              </a:pPr>
              <a:t>49</a:t>
            </a:fld>
            <a:endParaRPr lang="es-E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5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Autofit/>
          </a:bodyPr>
          <a:lstStyle/>
          <a:p>
            <a:pPr eaLnBrk="1" fontAlgn="auto" hangingPunct="1">
              <a:spcAft>
                <a:spcPts val="0"/>
              </a:spcAft>
              <a:defRPr/>
            </a:pPr>
            <a:r>
              <a:rPr lang="en-US" sz="3600" dirty="0" smtClean="0"/>
              <a:t>Implementing </a:t>
            </a:r>
            <a:r>
              <a:rPr lang="en-US" sz="3600" dirty="0" err="1" smtClean="0"/>
              <a:t>Enterprisewide</a:t>
            </a:r>
            <a:r>
              <a:rPr lang="en-US" sz="3600" dirty="0" smtClean="0"/>
              <a:t> </a:t>
            </a:r>
            <a:br>
              <a:rPr lang="en-US" sz="3600" dirty="0" smtClean="0"/>
            </a:br>
            <a:r>
              <a:rPr lang="en-US" sz="3600" dirty="0" smtClean="0"/>
              <a:t>E-Commerce Security</a:t>
            </a:r>
            <a:endParaRPr lang="en-US" sz="3600" dirty="0"/>
          </a:p>
        </p:txBody>
      </p:sp>
      <p:sp>
        <p:nvSpPr>
          <p:cNvPr id="63492" name="Content Placeholder 2"/>
          <p:cNvSpPr>
            <a:spLocks noGrp="1"/>
          </p:cNvSpPr>
          <p:nvPr>
            <p:ph sz="half" idx="1"/>
          </p:nvPr>
        </p:nvSpPr>
        <p:spPr>
          <a:xfrm>
            <a:off x="457200" y="1600200"/>
            <a:ext cx="8258175" cy="4525963"/>
          </a:xfrm>
        </p:spPr>
        <p:txBody>
          <a:bodyPr/>
          <a:lstStyle/>
          <a:p>
            <a:pPr eaLnBrk="1" hangingPunct="1"/>
            <a:r>
              <a:rPr lang="en-US" b="1" smtClean="0"/>
              <a:t>SENIOR MANAGEMENT COMMITMENT AND SUPPORT</a:t>
            </a:r>
          </a:p>
          <a:p>
            <a:pPr eaLnBrk="1" hangingPunct="1"/>
            <a:endParaRPr lang="en-US" smtClean="0"/>
          </a:p>
        </p:txBody>
      </p:sp>
      <p:pic>
        <p:nvPicPr>
          <p:cNvPr id="63493" name="Picture 2"/>
          <p:cNvPicPr>
            <a:picLocks noGrp="1" noChangeAspect="1" noChangeArrowheads="1"/>
          </p:cNvPicPr>
          <p:nvPr>
            <p:ph sz="half" idx="2"/>
          </p:nvPr>
        </p:nvPicPr>
        <p:blipFill>
          <a:blip r:embed="rId3" cstate="print"/>
          <a:srcRect/>
          <a:stretch>
            <a:fillRect/>
          </a:stretch>
        </p:blipFill>
        <p:spPr>
          <a:xfrm>
            <a:off x="357188" y="3214688"/>
            <a:ext cx="8577262" cy="2071687"/>
          </a:xfrm>
        </p:spPr>
      </p:pic>
      <p:sp>
        <p:nvSpPr>
          <p:cNvPr id="7" name="Slide Number Placeholder 6"/>
          <p:cNvSpPr>
            <a:spLocks noGrp="1"/>
          </p:cNvSpPr>
          <p:nvPr>
            <p:ph type="sldNum" sz="quarter" idx="12"/>
          </p:nvPr>
        </p:nvSpPr>
        <p:spPr/>
        <p:txBody>
          <a:bodyPr/>
          <a:lstStyle/>
          <a:p>
            <a:pPr>
              <a:defRPr/>
            </a:pPr>
            <a:r>
              <a:rPr lang="es-ES" dirty="0"/>
              <a:t>10-</a:t>
            </a:r>
            <a:fld id="{EE9AF186-6946-4A46-98DD-C442F2AA3D46}" type="slidenum">
              <a:rPr lang="es-ES"/>
              <a:pPr>
                <a:defRPr/>
              </a:pPr>
              <a:t>50</a:t>
            </a:fld>
            <a:endParaRPr lang="es-E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Autofit/>
          </a:bodyPr>
          <a:lstStyle/>
          <a:p>
            <a:pPr eaLnBrk="1" fontAlgn="auto" hangingPunct="1">
              <a:spcAft>
                <a:spcPts val="0"/>
              </a:spcAft>
              <a:defRPr/>
            </a:pPr>
            <a:r>
              <a:rPr lang="en-US" sz="3600" dirty="0" smtClean="0">
                <a:solidFill>
                  <a:srgbClr val="FF0000"/>
                </a:solidFill>
              </a:rPr>
              <a:t>Implementing </a:t>
            </a:r>
            <a:r>
              <a:rPr lang="en-US" sz="3600" dirty="0" err="1" smtClean="0">
                <a:solidFill>
                  <a:srgbClr val="FF0000"/>
                </a:solidFill>
              </a:rPr>
              <a:t>Enterprisewide</a:t>
            </a:r>
            <a:r>
              <a:rPr lang="en-US" sz="3600" dirty="0" smtClean="0">
                <a:solidFill>
                  <a:srgbClr val="FF0000"/>
                </a:solidFill>
              </a:rPr>
              <a:t> </a:t>
            </a:r>
            <a:br>
              <a:rPr lang="en-US" sz="3600" dirty="0" smtClean="0">
                <a:solidFill>
                  <a:srgbClr val="FF0000"/>
                </a:solidFill>
              </a:rPr>
            </a:br>
            <a:r>
              <a:rPr lang="en-US" sz="3600" dirty="0" smtClean="0">
                <a:solidFill>
                  <a:srgbClr val="FF0000"/>
                </a:solidFill>
              </a:rPr>
              <a:t>E-Commerce Security</a:t>
            </a:r>
            <a:endParaRPr lang="en-US" sz="3600" dirty="0">
              <a:solidFill>
                <a:srgbClr val="FF0000"/>
              </a:solidFill>
            </a:endParaRPr>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en-US" b="1" dirty="0" smtClean="0"/>
              <a:t>EC SECURITY POLICIES AND TRAINING</a:t>
            </a:r>
          </a:p>
          <a:p>
            <a:pPr lvl="1" eaLnBrk="1" fontAlgn="auto" hangingPunct="1">
              <a:spcAft>
                <a:spcPts val="0"/>
              </a:spcAft>
              <a:buFont typeface="Arial" pitchFamily="34" charset="0"/>
              <a:buChar char="–"/>
              <a:defRPr/>
            </a:pPr>
            <a:r>
              <a:rPr lang="en-US" b="1" dirty="0" smtClean="0"/>
              <a:t>acceptable use policy (AUP)</a:t>
            </a:r>
          </a:p>
          <a:p>
            <a:pPr lvl="1" eaLnBrk="1" fontAlgn="auto" hangingPunct="1">
              <a:spcAft>
                <a:spcPts val="0"/>
              </a:spcAft>
              <a:buFont typeface="Arial" pitchFamily="34" charset="0"/>
              <a:buNone/>
              <a:defRPr/>
            </a:pPr>
            <a:r>
              <a:rPr lang="en-US" dirty="0" smtClean="0"/>
              <a:t>	Policy that informs users of their responsibilities when using company networks, wireless devices, customer data, and so forth</a:t>
            </a:r>
          </a:p>
          <a:p>
            <a:pPr eaLnBrk="1" fontAlgn="auto" hangingPunct="1">
              <a:spcAft>
                <a:spcPts val="0"/>
              </a:spcAft>
              <a:buFont typeface="Arial" pitchFamily="34" charset="0"/>
              <a:buChar char="•"/>
              <a:defRPr/>
            </a:pPr>
            <a:r>
              <a:rPr lang="en-US" b="1" dirty="0" smtClean="0"/>
              <a:t>EC SECURITY PROCEDURES AND ENFORCEMENT</a:t>
            </a:r>
          </a:p>
          <a:p>
            <a:pPr lvl="1" eaLnBrk="1" fontAlgn="auto" hangingPunct="1">
              <a:spcAft>
                <a:spcPts val="0"/>
              </a:spcAft>
              <a:buFont typeface="Arial" pitchFamily="34" charset="0"/>
              <a:buChar char="–"/>
              <a:defRPr/>
            </a:pPr>
            <a:r>
              <a:rPr lang="en-US" b="1" dirty="0" smtClean="0"/>
              <a:t>business impact analysis (BIA) </a:t>
            </a:r>
          </a:p>
          <a:p>
            <a:pPr lvl="1" eaLnBrk="1" fontAlgn="auto" hangingPunct="1">
              <a:spcAft>
                <a:spcPts val="0"/>
              </a:spcAft>
              <a:buFont typeface="Arial" pitchFamily="34" charset="0"/>
              <a:buNone/>
              <a:defRPr/>
            </a:pPr>
            <a:r>
              <a:rPr lang="en-US" dirty="0" smtClean="0"/>
              <a:t>	An exercise that determines the impact of losing the support of an EC resource to an organization and establishes the escalation of that loss over time, identifies the minimum resources needed to recover, and prioritizes the recovery of processes and supporting systems</a:t>
            </a:r>
            <a:endParaRPr lang="en-US" dirty="0"/>
          </a:p>
        </p:txBody>
      </p:sp>
      <p:sp>
        <p:nvSpPr>
          <p:cNvPr id="6" name="Slide Number Placeholder 5"/>
          <p:cNvSpPr>
            <a:spLocks noGrp="1"/>
          </p:cNvSpPr>
          <p:nvPr>
            <p:ph type="sldNum" sz="quarter" idx="12"/>
          </p:nvPr>
        </p:nvSpPr>
        <p:spPr/>
        <p:txBody>
          <a:bodyPr/>
          <a:lstStyle/>
          <a:p>
            <a:pPr>
              <a:defRPr/>
            </a:pPr>
            <a:r>
              <a:rPr lang="es-ES"/>
              <a:t>10-</a:t>
            </a:r>
            <a:fld id="{3DBAF503-1097-44FF-89A5-0E459E021405}" type="slidenum">
              <a:rPr lang="es-ES"/>
              <a:pPr>
                <a:defRPr/>
              </a:pPr>
              <a:t>51</a:t>
            </a:fld>
            <a:endParaRPr lang="es-E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Autofit/>
          </a:bodyPr>
          <a:lstStyle/>
          <a:p>
            <a:pPr eaLnBrk="1" fontAlgn="auto" hangingPunct="1">
              <a:spcAft>
                <a:spcPts val="0"/>
              </a:spcAft>
              <a:defRPr/>
            </a:pPr>
            <a:r>
              <a:rPr lang="en-US" sz="3600" dirty="0" smtClean="0"/>
              <a:t>Implementing </a:t>
            </a:r>
            <a:r>
              <a:rPr lang="en-US" sz="3600" dirty="0" err="1" smtClean="0"/>
              <a:t>Enterprisewide</a:t>
            </a:r>
            <a:r>
              <a:rPr lang="en-US" sz="3600" dirty="0" smtClean="0"/>
              <a:t> </a:t>
            </a:r>
            <a:br>
              <a:rPr lang="en-US" sz="3600" dirty="0" smtClean="0"/>
            </a:br>
            <a:r>
              <a:rPr lang="en-US" sz="3600" dirty="0" smtClean="0"/>
              <a:t>E-Commerce Security</a:t>
            </a:r>
            <a:endParaRPr lang="en-US" sz="3600" dirty="0"/>
          </a:p>
        </p:txBody>
      </p:sp>
      <p:sp>
        <p:nvSpPr>
          <p:cNvPr id="65540" name="Content Placeholder 2"/>
          <p:cNvSpPr>
            <a:spLocks noGrp="1"/>
          </p:cNvSpPr>
          <p:nvPr>
            <p:ph idx="1"/>
          </p:nvPr>
        </p:nvSpPr>
        <p:spPr/>
        <p:txBody>
          <a:bodyPr/>
          <a:lstStyle/>
          <a:p>
            <a:pPr lvl="1" eaLnBrk="1" hangingPunct="1"/>
            <a:r>
              <a:rPr lang="en-US" smtClean="0"/>
              <a:t>Ignoring EC Security Best Practices</a:t>
            </a:r>
          </a:p>
          <a:p>
            <a:pPr lvl="2" eaLnBrk="1" hangingPunct="1"/>
            <a:r>
              <a:rPr lang="en-US" b="1" smtClean="0"/>
              <a:t>Computing Technology Industry Association (CompTIA)</a:t>
            </a:r>
          </a:p>
          <a:p>
            <a:pPr lvl="2" eaLnBrk="1" hangingPunct="1">
              <a:buFont typeface="Arial" charset="0"/>
              <a:buNone/>
            </a:pPr>
            <a:r>
              <a:rPr lang="en-US" smtClean="0"/>
              <a:t>	Nonprofit trade group providing information security  research and best practices</a:t>
            </a:r>
          </a:p>
          <a:p>
            <a:pPr lvl="1" eaLnBrk="1" hangingPunct="1"/>
            <a:r>
              <a:rPr lang="en-US" smtClean="0"/>
              <a:t>Lack of Due Care in Business Practices</a:t>
            </a:r>
          </a:p>
          <a:p>
            <a:pPr lvl="2" eaLnBrk="1" hangingPunct="1"/>
            <a:r>
              <a:rPr lang="en-US" b="1" smtClean="0"/>
              <a:t>standard of due care</a:t>
            </a:r>
          </a:p>
          <a:p>
            <a:pPr lvl="2" eaLnBrk="1" hangingPunct="1">
              <a:buFont typeface="Arial" charset="0"/>
              <a:buNone/>
            </a:pPr>
            <a:r>
              <a:rPr lang="en-US" smtClean="0"/>
              <a:t>	Care that a company is reasonably expected to take based  on the risks affecting its EC business and online transactions</a:t>
            </a:r>
          </a:p>
        </p:txBody>
      </p:sp>
      <p:sp>
        <p:nvSpPr>
          <p:cNvPr id="6" name="Slide Number Placeholder 5"/>
          <p:cNvSpPr>
            <a:spLocks noGrp="1"/>
          </p:cNvSpPr>
          <p:nvPr>
            <p:ph type="sldNum" sz="quarter" idx="12"/>
          </p:nvPr>
        </p:nvSpPr>
        <p:spPr/>
        <p:txBody>
          <a:bodyPr/>
          <a:lstStyle/>
          <a:p>
            <a:pPr>
              <a:defRPr/>
            </a:pPr>
            <a:r>
              <a:rPr lang="es-ES"/>
              <a:t>10-</a:t>
            </a:r>
            <a:fld id="{B3A09775-567B-4A32-BBDD-9A4FD353021A}" type="slidenum">
              <a:rPr lang="es-ES"/>
              <a:pPr>
                <a:defRPr/>
              </a:pPr>
              <a:t>52</a:t>
            </a:fld>
            <a:endParaRPr lang="es-E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Autofit/>
          </a:bodyPr>
          <a:lstStyle/>
          <a:p>
            <a:pPr eaLnBrk="1" fontAlgn="auto" hangingPunct="1">
              <a:spcAft>
                <a:spcPts val="0"/>
              </a:spcAft>
              <a:defRPr/>
            </a:pPr>
            <a:r>
              <a:rPr lang="en-US" dirty="0" smtClean="0"/>
              <a:t>Managerial Issues</a:t>
            </a:r>
            <a:endParaRPr lang="en-US" dirty="0"/>
          </a:p>
        </p:txBody>
      </p:sp>
      <p:sp>
        <p:nvSpPr>
          <p:cNvPr id="3" name="Content Placeholder 2"/>
          <p:cNvSpPr>
            <a:spLocks noGrp="1"/>
          </p:cNvSpPr>
          <p:nvPr>
            <p:ph idx="1"/>
          </p:nvPr>
        </p:nvSpPr>
        <p:spPr/>
        <p:txBody>
          <a:bodyPr rtlCol="0">
            <a:normAutofit fontScale="85000" lnSpcReduction="10000"/>
          </a:bodyPr>
          <a:lstStyle/>
          <a:p>
            <a:pPr marL="514350" indent="-514350" eaLnBrk="1" fontAlgn="auto" hangingPunct="1">
              <a:spcAft>
                <a:spcPts val="0"/>
              </a:spcAft>
              <a:buFont typeface="+mj-lt"/>
              <a:buAutoNum type="arabicPeriod"/>
              <a:defRPr/>
            </a:pPr>
            <a:r>
              <a:rPr lang="en-US" dirty="0" smtClean="0"/>
              <a:t>Why is an EC security strategy and life-cycle approach needed? </a:t>
            </a:r>
          </a:p>
          <a:p>
            <a:pPr marL="514350" indent="-514350" eaLnBrk="1" fontAlgn="auto" hangingPunct="1">
              <a:spcAft>
                <a:spcPts val="0"/>
              </a:spcAft>
              <a:buFont typeface="+mj-lt"/>
              <a:buAutoNum type="arabicPeriod"/>
              <a:defRPr/>
            </a:pPr>
            <a:r>
              <a:rPr lang="en-US" dirty="0" smtClean="0"/>
              <a:t>What is the EC security strategy of your company?</a:t>
            </a:r>
          </a:p>
          <a:p>
            <a:pPr marL="514350" indent="-514350" eaLnBrk="1" fontAlgn="auto" hangingPunct="1">
              <a:spcAft>
                <a:spcPts val="0"/>
              </a:spcAft>
              <a:buFont typeface="+mj-lt"/>
              <a:buAutoNum type="arabicPeriod"/>
              <a:defRPr/>
            </a:pPr>
            <a:r>
              <a:rPr lang="en-US" dirty="0" smtClean="0"/>
              <a:t>Is the budget for IT security adequate?</a:t>
            </a:r>
          </a:p>
          <a:p>
            <a:pPr marL="514350" indent="-514350" eaLnBrk="1" fontAlgn="auto" hangingPunct="1">
              <a:spcAft>
                <a:spcPts val="0"/>
              </a:spcAft>
              <a:buFont typeface="+mj-lt"/>
              <a:buAutoNum type="arabicPeriod"/>
              <a:defRPr/>
            </a:pPr>
            <a:r>
              <a:rPr lang="en-US" dirty="0" smtClean="0"/>
              <a:t>What steps should businesses follow in establishing a security plan?</a:t>
            </a:r>
          </a:p>
          <a:p>
            <a:pPr marL="514350" indent="-514350" eaLnBrk="1" fontAlgn="auto" hangingPunct="1">
              <a:spcAft>
                <a:spcPts val="0"/>
              </a:spcAft>
              <a:buFont typeface="+mj-lt"/>
              <a:buAutoNum type="arabicPeriod"/>
              <a:defRPr/>
            </a:pPr>
            <a:r>
              <a:rPr lang="en-US" dirty="0" smtClean="0"/>
              <a:t>Should organizations be concerned with internal security threats?</a:t>
            </a:r>
          </a:p>
          <a:p>
            <a:pPr marL="514350" indent="-514350" eaLnBrk="1" fontAlgn="auto" hangingPunct="1">
              <a:spcAft>
                <a:spcPts val="0"/>
              </a:spcAft>
              <a:buFont typeface="+mj-lt"/>
              <a:buAutoNum type="arabicPeriod"/>
              <a:defRPr/>
            </a:pPr>
            <a:r>
              <a:rPr lang="en-US" dirty="0" smtClean="0"/>
              <a:t>What is the key to establishing strong e-commerce security?</a:t>
            </a:r>
            <a:endParaRPr lang="en-US" dirty="0"/>
          </a:p>
        </p:txBody>
      </p:sp>
      <p:sp>
        <p:nvSpPr>
          <p:cNvPr id="6" name="Slide Number Placeholder 5"/>
          <p:cNvSpPr>
            <a:spLocks noGrp="1"/>
          </p:cNvSpPr>
          <p:nvPr>
            <p:ph type="sldNum" sz="quarter" idx="12"/>
          </p:nvPr>
        </p:nvSpPr>
        <p:spPr/>
        <p:txBody>
          <a:bodyPr/>
          <a:lstStyle/>
          <a:p>
            <a:pPr>
              <a:defRPr/>
            </a:pPr>
            <a:r>
              <a:rPr lang="es-ES"/>
              <a:t>10-</a:t>
            </a:r>
            <a:fld id="{C3D27546-A1C1-4314-9030-D749663F67D1}" type="slidenum">
              <a:rPr lang="es-ES"/>
              <a:pPr>
                <a:defRPr/>
              </a:pPr>
              <a:t>53</a:t>
            </a:fld>
            <a:endParaRPr lang="es-E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pic>
        <p:nvPicPr>
          <p:cNvPr id="17411" name="Picture 2"/>
          <p:cNvPicPr>
            <a:picLocks noChangeAspect="1" noChangeArrowheads="1"/>
          </p:cNvPicPr>
          <p:nvPr/>
        </p:nvPicPr>
        <p:blipFill>
          <a:blip r:embed="rId3" cstate="print"/>
          <a:srcRect/>
          <a:stretch>
            <a:fillRect/>
          </a:stretch>
        </p:blipFill>
        <p:spPr bwMode="auto">
          <a:xfrm>
            <a:off x="1214438" y="428625"/>
            <a:ext cx="6734175" cy="57245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r>
              <a:rPr lang="es-ES" dirty="0"/>
              <a:t>10-</a:t>
            </a:r>
            <a:fld id="{63E5F5BB-06F4-44F3-B16A-D0B2CCB5767A}" type="slidenum">
              <a:rPr lang="es-ES"/>
              <a:pPr>
                <a:defRPr/>
              </a:pPr>
              <a:t>5</a:t>
            </a:fld>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lstStyle/>
          <a:p>
            <a:pPr eaLnBrk="1" fontAlgn="auto" hangingPunct="1">
              <a:spcAft>
                <a:spcPts val="0"/>
              </a:spcAft>
              <a:defRPr/>
            </a:pPr>
            <a:r>
              <a:rPr lang="en-US" dirty="0" smtClean="0"/>
              <a:t>The Information Security Problem</a:t>
            </a:r>
            <a:endParaRPr lang="en-US" dirty="0"/>
          </a:p>
        </p:txBody>
      </p:sp>
      <p:sp>
        <p:nvSpPr>
          <p:cNvPr id="18436" name="Content Placeholder 2"/>
          <p:cNvSpPr>
            <a:spLocks noGrp="1"/>
          </p:cNvSpPr>
          <p:nvPr>
            <p:ph idx="1"/>
          </p:nvPr>
        </p:nvSpPr>
        <p:spPr/>
        <p:txBody>
          <a:bodyPr/>
          <a:lstStyle/>
          <a:p>
            <a:pPr eaLnBrk="1" hangingPunct="1"/>
            <a:r>
              <a:rPr lang="en-US" b="1" smtClean="0"/>
              <a:t>THE DRIVERS OF EC SECURITY PROBLEMS</a:t>
            </a:r>
          </a:p>
          <a:p>
            <a:pPr lvl="1" eaLnBrk="1" hangingPunct="1"/>
            <a:r>
              <a:rPr lang="en-US" smtClean="0"/>
              <a:t>The Internet’s Vulnerable Design</a:t>
            </a:r>
          </a:p>
          <a:p>
            <a:pPr lvl="2" eaLnBrk="1" hangingPunct="1"/>
            <a:r>
              <a:rPr lang="en-US" b="1" smtClean="0"/>
              <a:t>domain name system (DNS)</a:t>
            </a:r>
          </a:p>
          <a:p>
            <a:pPr lvl="2" eaLnBrk="1" hangingPunct="1">
              <a:buFont typeface="Arial" charset="0"/>
              <a:buNone/>
            </a:pPr>
            <a:r>
              <a:rPr lang="en-US" smtClean="0"/>
              <a:t>	Translates (converts) domain names to their numeric IP addresses</a:t>
            </a:r>
          </a:p>
          <a:p>
            <a:pPr lvl="2" eaLnBrk="1" hangingPunct="1"/>
            <a:r>
              <a:rPr lang="en-US" b="1" smtClean="0"/>
              <a:t>IP address</a:t>
            </a:r>
          </a:p>
          <a:p>
            <a:pPr lvl="2" eaLnBrk="1" hangingPunct="1">
              <a:buFont typeface="Arial" charset="0"/>
              <a:buNone/>
            </a:pPr>
            <a:r>
              <a:rPr lang="en-US" smtClean="0"/>
              <a:t>	An address that uniquely identifies each computer connected to a network or the Internet</a:t>
            </a:r>
          </a:p>
        </p:txBody>
      </p:sp>
      <p:sp>
        <p:nvSpPr>
          <p:cNvPr id="6" name="Slide Number Placeholder 5"/>
          <p:cNvSpPr>
            <a:spLocks noGrp="1"/>
          </p:cNvSpPr>
          <p:nvPr>
            <p:ph type="sldNum" sz="quarter" idx="12"/>
          </p:nvPr>
        </p:nvSpPr>
        <p:spPr/>
        <p:txBody>
          <a:bodyPr/>
          <a:lstStyle/>
          <a:p>
            <a:pPr>
              <a:defRPr/>
            </a:pPr>
            <a:r>
              <a:rPr lang="es-ES"/>
              <a:t>10-</a:t>
            </a:r>
            <a:fld id="{CC68A29B-F8CA-4CD9-8914-967B7C385A9C}" type="slidenum">
              <a:rPr lang="es-ES"/>
              <a:pPr>
                <a:defRPr/>
              </a:pPr>
              <a:t>6</a:t>
            </a:fld>
            <a:endParaRPr lang="es-E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lstStyle/>
          <a:p>
            <a:pPr eaLnBrk="1" fontAlgn="auto" hangingPunct="1">
              <a:spcAft>
                <a:spcPts val="0"/>
              </a:spcAft>
              <a:defRPr/>
            </a:pPr>
            <a:r>
              <a:rPr lang="en-US" dirty="0" smtClean="0"/>
              <a:t>The Information Security Problem</a:t>
            </a:r>
            <a:endParaRPr lang="en-US" dirty="0"/>
          </a:p>
        </p:txBody>
      </p:sp>
      <p:sp>
        <p:nvSpPr>
          <p:cNvPr id="19460" name="Content Placeholder 2"/>
          <p:cNvSpPr>
            <a:spLocks noGrp="1"/>
          </p:cNvSpPr>
          <p:nvPr>
            <p:ph idx="1"/>
          </p:nvPr>
        </p:nvSpPr>
        <p:spPr/>
        <p:txBody>
          <a:bodyPr/>
          <a:lstStyle/>
          <a:p>
            <a:pPr lvl="1" eaLnBrk="1" hangingPunct="1"/>
            <a:r>
              <a:rPr lang="en-US" smtClean="0"/>
              <a:t>The Shift to Profit-Induced Crimes</a:t>
            </a:r>
          </a:p>
          <a:p>
            <a:pPr lvl="1" eaLnBrk="1" hangingPunct="1"/>
            <a:r>
              <a:rPr lang="en-US" b="1" smtClean="0"/>
              <a:t>Internet underground economy</a:t>
            </a:r>
          </a:p>
          <a:p>
            <a:pPr lvl="1" eaLnBrk="1" hangingPunct="1">
              <a:buFont typeface="Arial" charset="0"/>
              <a:buNone/>
            </a:pPr>
            <a:r>
              <a:rPr lang="en-US" smtClean="0"/>
              <a:t>	E-markets for stolen information made up of thousands of Web sites that sell credit card numbers, social security numbers, other data such as numbers of bank accounts, social network IDs, passwords, and much more</a:t>
            </a:r>
          </a:p>
          <a:p>
            <a:pPr lvl="2" eaLnBrk="1" hangingPunct="1"/>
            <a:r>
              <a:rPr lang="en-US" b="1" smtClean="0"/>
              <a:t>keystroke logging (keylogging)</a:t>
            </a:r>
          </a:p>
          <a:p>
            <a:pPr lvl="2" eaLnBrk="1" hangingPunct="1">
              <a:buFont typeface="Arial" charset="0"/>
              <a:buNone/>
            </a:pPr>
            <a:r>
              <a:rPr lang="en-US" smtClean="0"/>
              <a:t>	A method of capturing and recording user keystrokes</a:t>
            </a:r>
          </a:p>
        </p:txBody>
      </p:sp>
      <p:sp>
        <p:nvSpPr>
          <p:cNvPr id="6" name="Slide Number Placeholder 5"/>
          <p:cNvSpPr>
            <a:spLocks noGrp="1"/>
          </p:cNvSpPr>
          <p:nvPr>
            <p:ph type="sldNum" sz="quarter" idx="12"/>
          </p:nvPr>
        </p:nvSpPr>
        <p:spPr/>
        <p:txBody>
          <a:bodyPr/>
          <a:lstStyle/>
          <a:p>
            <a:pPr>
              <a:defRPr/>
            </a:pPr>
            <a:r>
              <a:rPr lang="es-ES"/>
              <a:t>10-</a:t>
            </a:r>
            <a:fld id="{E51DA98C-7C5F-4F27-A6E2-00BB845D5C66}" type="slidenum">
              <a:rPr lang="es-ES"/>
              <a:pPr>
                <a:defRPr/>
              </a:pPr>
              <a:t>7</a:t>
            </a:fld>
            <a:endParaRPr lang="es-E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4 Marcador de pie de página"/>
          <p:cNvSpPr>
            <a:spLocks noGrp="1"/>
          </p:cNvSpPr>
          <p:nvPr>
            <p:ph type="ftr" sz="quarter" idx="11"/>
          </p:nvPr>
        </p:nvSpPr>
        <p:spPr bwMode="auto">
          <a:noFill/>
          <a:ln>
            <a:miter lim="800000"/>
            <a:headEnd/>
            <a:tailEnd/>
          </a:ln>
        </p:spPr>
        <p:txBody>
          <a:bodyPr/>
          <a:lstStyle/>
          <a:p>
            <a:r>
              <a:rPr lang="en-US"/>
              <a:t>Copyright © 2010 Pearson Education, Inc. Publishing as Prentice Hall</a:t>
            </a:r>
            <a:endParaRPr lang="es-ES"/>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Basic E-Commerce </a:t>
            </a:r>
            <a:br>
              <a:rPr lang="en-US" dirty="0" smtClean="0"/>
            </a:br>
            <a:r>
              <a:rPr lang="en-US" dirty="0" smtClean="0"/>
              <a:t>Security Issues and Landscape</a:t>
            </a:r>
            <a:endParaRPr lang="en-US" dirty="0"/>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b="1" dirty="0" smtClean="0"/>
              <a:t>BASIC SECURITY TERMINOLOGY</a:t>
            </a:r>
          </a:p>
          <a:p>
            <a:pPr lvl="1" eaLnBrk="1" fontAlgn="auto" hangingPunct="1">
              <a:spcAft>
                <a:spcPts val="0"/>
              </a:spcAft>
              <a:buFont typeface="Arial" pitchFamily="34" charset="0"/>
              <a:buChar char="–"/>
              <a:defRPr/>
            </a:pPr>
            <a:r>
              <a:rPr lang="en-US" b="1" dirty="0" smtClean="0"/>
              <a:t>business continuity plan</a:t>
            </a:r>
          </a:p>
          <a:p>
            <a:pPr lvl="1" eaLnBrk="1" fontAlgn="auto" hangingPunct="1">
              <a:spcAft>
                <a:spcPts val="0"/>
              </a:spcAft>
              <a:buFont typeface="Arial" pitchFamily="34" charset="0"/>
              <a:buNone/>
              <a:defRPr/>
            </a:pPr>
            <a:r>
              <a:rPr lang="en-US" dirty="0" smtClean="0"/>
              <a:t>	A plan that keeps the business running after a disaster occurs. Each function in the business should have a valid recovery capability plan</a:t>
            </a:r>
          </a:p>
          <a:p>
            <a:pPr lvl="1" eaLnBrk="1" fontAlgn="auto" hangingPunct="1">
              <a:spcAft>
                <a:spcPts val="0"/>
              </a:spcAft>
              <a:buFont typeface="Arial" pitchFamily="34" charset="0"/>
              <a:buChar char="–"/>
              <a:defRPr/>
            </a:pPr>
            <a:r>
              <a:rPr lang="en-US" b="1" dirty="0" smtClean="0"/>
              <a:t>cybercrime</a:t>
            </a:r>
          </a:p>
          <a:p>
            <a:pPr lvl="1" eaLnBrk="1" fontAlgn="auto" hangingPunct="1">
              <a:spcAft>
                <a:spcPts val="0"/>
              </a:spcAft>
              <a:buFont typeface="Arial" pitchFamily="34" charset="0"/>
              <a:buNone/>
              <a:defRPr/>
            </a:pPr>
            <a:r>
              <a:rPr lang="en-US" dirty="0" smtClean="0"/>
              <a:t>	Intentional crimes carried out on the Internet</a:t>
            </a:r>
          </a:p>
          <a:p>
            <a:pPr lvl="1" eaLnBrk="1" fontAlgn="auto" hangingPunct="1">
              <a:spcAft>
                <a:spcPts val="0"/>
              </a:spcAft>
              <a:buFont typeface="Arial" pitchFamily="34" charset="0"/>
              <a:buChar char="–"/>
              <a:defRPr/>
            </a:pPr>
            <a:r>
              <a:rPr lang="en-US" b="1" dirty="0" smtClean="0"/>
              <a:t>exposure</a:t>
            </a:r>
          </a:p>
          <a:p>
            <a:pPr lvl="1" eaLnBrk="1" fontAlgn="auto" hangingPunct="1">
              <a:spcAft>
                <a:spcPts val="0"/>
              </a:spcAft>
              <a:buFont typeface="Arial" pitchFamily="34" charset="0"/>
              <a:buNone/>
              <a:defRPr/>
            </a:pPr>
            <a:r>
              <a:rPr lang="en-US" dirty="0" smtClean="0"/>
              <a:t>	The estimated cost, loss, or damage that can result if a threat exploits a vulnerability</a:t>
            </a:r>
          </a:p>
          <a:p>
            <a:pPr lvl="1" eaLnBrk="1" fontAlgn="auto" hangingPunct="1">
              <a:spcAft>
                <a:spcPts val="0"/>
              </a:spcAft>
              <a:buFont typeface="Arial" pitchFamily="34" charset="0"/>
              <a:buChar char="–"/>
              <a:defRPr/>
            </a:pPr>
            <a:r>
              <a:rPr lang="en-US" b="1" dirty="0" smtClean="0"/>
              <a:t>fraud</a:t>
            </a:r>
          </a:p>
          <a:p>
            <a:pPr lvl="1" eaLnBrk="1" fontAlgn="auto" hangingPunct="1">
              <a:spcAft>
                <a:spcPts val="0"/>
              </a:spcAft>
              <a:buFont typeface="Arial" pitchFamily="34" charset="0"/>
              <a:buNone/>
              <a:defRPr/>
            </a:pPr>
            <a:r>
              <a:rPr lang="en-US" dirty="0" smtClean="0"/>
              <a:t>	Any business activity that uses deceitful practices or devices to deprive another of property or other rights</a:t>
            </a:r>
          </a:p>
        </p:txBody>
      </p:sp>
      <p:sp>
        <p:nvSpPr>
          <p:cNvPr id="6" name="Slide Number Placeholder 5"/>
          <p:cNvSpPr>
            <a:spLocks noGrp="1"/>
          </p:cNvSpPr>
          <p:nvPr>
            <p:ph type="sldNum" sz="quarter" idx="12"/>
          </p:nvPr>
        </p:nvSpPr>
        <p:spPr/>
        <p:txBody>
          <a:bodyPr/>
          <a:lstStyle/>
          <a:p>
            <a:pPr>
              <a:defRPr/>
            </a:pPr>
            <a:r>
              <a:rPr lang="es-ES"/>
              <a:t>10-</a:t>
            </a:r>
            <a:fld id="{AA10786C-FA10-45A2-919A-1B2F28661D86}" type="slidenum">
              <a:rPr lang="es-ES"/>
              <a:pPr>
                <a:defRPr/>
              </a:pPr>
              <a:t>8</a:t>
            </a:fld>
            <a:endParaRPr lang="es-ES"/>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1376</TotalTime>
  <Words>1347</Words>
  <Application>Microsoft Office PowerPoint</Application>
  <PresentationFormat>On-screen Show (4:3)</PresentationFormat>
  <Paragraphs>418</Paragraphs>
  <Slides>54</Slides>
  <Notes>54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Tema de Office</vt:lpstr>
      <vt:lpstr>Chapter 8b Law ethics and Cyber Crime</vt:lpstr>
      <vt:lpstr>Learning Objectives </vt:lpstr>
      <vt:lpstr>Learning Objectives </vt:lpstr>
      <vt:lpstr>The Information Security Problem</vt:lpstr>
      <vt:lpstr>Slide 4</vt:lpstr>
      <vt:lpstr>Slide 5</vt:lpstr>
      <vt:lpstr>The Information Security Problem</vt:lpstr>
      <vt:lpstr>The Information Security Problem</vt:lpstr>
      <vt:lpstr>Basic E-Commerce  Security Issues and Landscape</vt:lpstr>
      <vt:lpstr>Basic E-Commerce  Security Issues and Landscape</vt:lpstr>
      <vt:lpstr>Basic E-Commerce  Security Issues and Landscape</vt:lpstr>
      <vt:lpstr>Slide 11</vt:lpstr>
      <vt:lpstr>Basic E-Commerce  Security Issues and Landscape</vt:lpstr>
      <vt:lpstr>Basic E-Commerce  Security Issues and Landscape</vt:lpstr>
      <vt:lpstr>Basic E-Commerce  Security Issues and Landscape</vt:lpstr>
      <vt:lpstr>Basic E-Commerce  Security Issues and Landscape</vt:lpstr>
      <vt:lpstr>Technical Attack Methods</vt:lpstr>
      <vt:lpstr>Technical Attack Methods</vt:lpstr>
      <vt:lpstr>Slide 18</vt:lpstr>
      <vt:lpstr>Technical Attack Methods</vt:lpstr>
      <vt:lpstr>Slide 20</vt:lpstr>
      <vt:lpstr>Phishing, Financial Fraud, and Spam</vt:lpstr>
      <vt:lpstr>Slide 22</vt:lpstr>
      <vt:lpstr>Phishing, Financial Fraud, and Spam</vt:lpstr>
      <vt:lpstr>Phishing, Financial Fraud, and Spam</vt:lpstr>
      <vt:lpstr>The Information Assurance Model and Defense Strategy</vt:lpstr>
      <vt:lpstr>The Information Assurance Model and Defense Strategy</vt:lpstr>
      <vt:lpstr>Slide 27</vt:lpstr>
      <vt:lpstr>Slide 28</vt:lpstr>
      <vt:lpstr>The Information Assurance Model and Defense Strategy</vt:lpstr>
      <vt:lpstr>The Defense I:  Access Control, Encryption, and PKI</vt:lpstr>
      <vt:lpstr>The Defense I:  Access Control, Encryption, and PKI</vt:lpstr>
      <vt:lpstr>The Defense I:  Access Control, Encryption, and PKI</vt:lpstr>
      <vt:lpstr>Slide 33</vt:lpstr>
      <vt:lpstr>The Defense I:  Access Control, Encryption, and PKI</vt:lpstr>
      <vt:lpstr>The Defense I:  Access Control, Encryption, and PKI</vt:lpstr>
      <vt:lpstr>Slide 36</vt:lpstr>
      <vt:lpstr>The Defense I:  Access Control, Encryption, and PKI</vt:lpstr>
      <vt:lpstr>The Defense II:  Securing E-Commerce Networks</vt:lpstr>
      <vt:lpstr>The Defense II:  Securing E-Commerce Networks</vt:lpstr>
      <vt:lpstr>The Defense II:  Securing E-Commerce Networks</vt:lpstr>
      <vt:lpstr>The Defense III: General Controls and Other Defense Mechanisms</vt:lpstr>
      <vt:lpstr>Slide 42</vt:lpstr>
      <vt:lpstr>The Defense III: General Controls and Other Defense Mechanisms</vt:lpstr>
      <vt:lpstr>Slide 44</vt:lpstr>
      <vt:lpstr>The Defense III: General Controls and Other Defense Mechanisms</vt:lpstr>
      <vt:lpstr>The Defense III: General Controls and Other Defense Mechanisms</vt:lpstr>
      <vt:lpstr>Business Continuity,  Security Auditing, and Risk Management</vt:lpstr>
      <vt:lpstr>Slide 48</vt:lpstr>
      <vt:lpstr>Business Continuity,  Security Auditing, and Risk Management</vt:lpstr>
      <vt:lpstr>Implementing Enterprisewide  E-Commerce Security</vt:lpstr>
      <vt:lpstr>Implementing Enterprisewide  E-Commerce Security</vt:lpstr>
      <vt:lpstr>Implementing Enterprisewide  E-Commerce Security</vt:lpstr>
      <vt:lpstr>Managerial Issues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Judy</dc:creator>
  <cp:lastModifiedBy>nadia</cp:lastModifiedBy>
  <cp:revision>139</cp:revision>
  <dcterms:created xsi:type="dcterms:W3CDTF">2009-05-25T19:22:03Z</dcterms:created>
  <dcterms:modified xsi:type="dcterms:W3CDTF">2011-03-30T05:25:22Z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TC300068721033</vt:lpwstr>
  </property>
</Properties>
</file>