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94" r:id="rId4"/>
    <p:sldId id="260" r:id="rId5"/>
    <p:sldId id="258" r:id="rId6"/>
    <p:sldId id="262" r:id="rId7"/>
    <p:sldId id="259" r:id="rId8"/>
    <p:sldId id="263" r:id="rId9"/>
    <p:sldId id="261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3" r:id="rId18"/>
    <p:sldId id="274" r:id="rId19"/>
    <p:sldId id="272" r:id="rId20"/>
    <p:sldId id="271" r:id="rId21"/>
    <p:sldId id="275" r:id="rId22"/>
    <p:sldId id="276" r:id="rId23"/>
    <p:sldId id="277" r:id="rId24"/>
    <p:sldId id="278" r:id="rId25"/>
    <p:sldId id="295" r:id="rId26"/>
    <p:sldId id="281" r:id="rId27"/>
    <p:sldId id="279" r:id="rId28"/>
    <p:sldId id="280" r:id="rId29"/>
    <p:sldId id="282" r:id="rId30"/>
    <p:sldId id="283" r:id="rId31"/>
    <p:sldId id="284" r:id="rId32"/>
    <p:sldId id="285" r:id="rId33"/>
    <p:sldId id="286" r:id="rId34"/>
    <p:sldId id="287" r:id="rId35"/>
    <p:sldId id="289" r:id="rId36"/>
    <p:sldId id="293" r:id="rId37"/>
    <p:sldId id="292" r:id="rId38"/>
    <p:sldId id="291" r:id="rId3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d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7" autoAdjust="0"/>
    <p:restoredTop sz="99667" autoAdjust="0"/>
  </p:normalViewPr>
  <p:slideViewPr>
    <p:cSldViewPr>
      <p:cViewPr varScale="1">
        <p:scale>
          <a:sx n="48" d="100"/>
          <a:sy n="48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A603926-8FEE-460F-9A7E-F9C9F6685790}" type="datetimeFigureOut">
              <a:rPr lang="en-US"/>
              <a:pPr>
                <a:defRPr/>
              </a:pPr>
              <a:t>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A558261-E848-4986-AE5F-54214539F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ED3670-CD4D-4ECD-9941-9BA910099C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7715E3-4922-4CFA-82D5-1DD2E29094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96E810-4537-46C9-8037-9F636DDAC0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FE3F50-4470-4967-BB53-1E055FECF69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1A3EAC-4703-4571-AC47-09A2E57B99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4C47E-A367-4EC0-84AB-117D934C11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46E129-386C-46E3-BEB4-7D854DC5B5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1A5249-41E8-4508-89E2-D17D01FCF0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BB4336-2E51-4E1A-AEE4-8453134FFF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29F8B2-CA07-40FC-81BC-25AFA87247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3D232B-47DA-456E-AA1B-06D268DDD5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BAC5E6-5CEC-48D3-9CB3-52B2016708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5B47A8-B449-4B44-AEF1-F7A399F392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CF2A8C-30F1-49B7-A1B9-FFBA82F833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B76383-0BC8-4CFF-A911-987AC82ECE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2B14A4-94E0-418E-B82E-01F041EF2A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41279E-9147-4518-B722-8CDAB982F0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90AFD6-3783-466B-A415-AC1811261C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D9FCAF-099B-45D9-87C4-C3A27A58DC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02F218-C755-4E5A-A669-11A2A7EF44B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916541-D166-4BEF-B4DE-A52C44BE9F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33380D-391E-49DD-87BB-8A6FB6EEDB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4E4DD6-DF6A-4E6C-9C2C-8F4FFDB563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11FCFE-43A2-4278-BB94-81B833FF54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C34D72-7F90-4092-B442-B174C5836F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3AD7A-53C8-419C-BBA4-1107B8A1D2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652597-CFF3-4201-A643-C4CC22D84B4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5475AF-FB6C-4BFA-A5F2-A306FB17E90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74E810-3B3B-4961-9EBC-DFD0EB47AF4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2F84A5-95D7-4866-A02C-135BB474B01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46121A-F9E2-4333-ABFC-CBA62614A38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A883DB-3843-4E35-A8A6-BC41DC941F4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A741AE-1F18-4ECD-A73D-1CCABE4E9E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51CB0F-3B81-433F-91A8-30357B1A66C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9A4A-4C88-4244-9C91-CE26806639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A82039-1982-4DA3-BF7C-A6DB6E3D6BE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134E19-8785-459E-B791-7D7595779E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7445C5-8905-44B7-9659-4B3D9FDB368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Imagen1.jpg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</a:blip>
          <a:srcRect t="21951"/>
          <a:stretch>
            <a:fillRect/>
          </a:stretch>
        </p:blipFill>
        <p:spPr>
          <a:xfrm>
            <a:off x="6315" y="0"/>
            <a:ext cx="9131370" cy="6858000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9841D-D5FE-43EF-9F3F-505F51A3E143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13-</a:t>
            </a:r>
            <a:fld id="{19037642-9D6E-4C9F-B65D-4CE5A86BD8A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B42B1-9F7E-42C5-9D20-B142FD201A67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92DE7-D9EB-4B97-AE2A-00B0C9D72F5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2D62C-3460-4F78-82B8-1CAAB3D7E6AF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28E62-F63E-4B6C-9034-C7E6475B395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B9D04-DAC3-4598-BDFC-AA2E1882E8F8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13-</a:t>
            </a:r>
            <a:fld id="{29A0F7C4-AFA8-4742-AAD7-DB44B5F122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882-146B-4850-A2BA-85381F072921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A4DA3-B3A9-4A7C-BCF7-2EB500AFB2B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20256-BAC8-4732-B5F8-3421588544C9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DCA1C-8423-4B12-82ED-0AD60B08C66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0A3E8-B770-4D92-BCEC-032BF3E4EACE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17E5B-194F-4C5D-9FB0-12BC179C77B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B72B8-6DB8-493E-BB0D-9E6D0682D066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2071-D93C-4548-A16A-C3F99D4AF8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53DF5-9951-41F7-A4A6-926D354ABF38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5373A-CF70-4CE1-A5F3-68068F04FA0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5A588-25C6-41CC-AF40-86415B056217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B1236-9C0F-4A2E-B35C-D26C73C22D0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D01EC-C9E5-4FC8-8669-FA51D5979CA0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2659-B81B-4A86-96C9-7574C99FC96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BA445C-1024-442F-BEB8-D9427A859DC1}" type="datetime1">
              <a:rPr lang="es-ES"/>
              <a:pPr>
                <a:defRPr/>
              </a:pPr>
              <a:t>04/01/2011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13-</a:t>
            </a:r>
            <a:fld id="{EB8B99E6-7627-44EB-839C-13998DBE670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>
            <a:solidFill>
              <a:sysClr val="windowText" lastClr="000000"/>
            </a:solidFill>
            <a:prstDash val="solid"/>
          </a:ln>
          <a:solidFill>
            <a:srgbClr val="0070C0"/>
          </a:solidFill>
          <a:effectLst>
            <a:outerShdw blurRad="88000" dist="50800" dir="5040000" algn="tl">
              <a:schemeClr val="accent4">
                <a:tint val="80000"/>
                <a:satMod val="250000"/>
                <a:alpha val="45000"/>
              </a:scheme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70C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err="1" smtClean="0"/>
              <a:t>Chapter</a:t>
            </a:r>
            <a:r>
              <a:rPr lang="es-ES" smtClean="0"/>
              <a:t> </a:t>
            </a:r>
            <a:r>
              <a:rPr lang="es-ES" smtClean="0"/>
              <a:t>9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63" y="3886200"/>
            <a:ext cx="8001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E-Commerce Strategy and Global EC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strategy formulation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development of strategies to exploit opportunities and manage threats in the business environment in light of corporate strengths and weaknesses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Specific activities and outcomes from this phase include: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Business opportunities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Cost–benefit analysis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Risk analysis, assessment, and management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Business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4BBEE49D-3221-41EA-9EBF-F9366499C7A0}" type="slidenum">
              <a:rPr lang="es-ES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2253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strategy implementation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The development of detailed, short-term plans for carrying out the projects agreed on in strategy formulation</a:t>
            </a:r>
          </a:p>
          <a:p>
            <a:pPr lvl="2" eaLnBrk="1" hangingPunct="1"/>
            <a:r>
              <a:rPr lang="en-US" smtClean="0"/>
              <a:t>Specific activities and outcomes from this phase include:</a:t>
            </a:r>
          </a:p>
          <a:p>
            <a:pPr lvl="3" eaLnBrk="1" hangingPunct="1"/>
            <a:r>
              <a:rPr lang="en-US" smtClean="0"/>
              <a:t>Project planning</a:t>
            </a:r>
          </a:p>
          <a:p>
            <a:pPr lvl="3" eaLnBrk="1" hangingPunct="1"/>
            <a:r>
              <a:rPr lang="en-US" smtClean="0"/>
              <a:t>Resource allocation</a:t>
            </a:r>
          </a:p>
          <a:p>
            <a:pPr lvl="3" eaLnBrk="1" hangingPunct="1"/>
            <a:r>
              <a:rPr lang="en-US" smtClean="0"/>
              <a:t>Project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2E9DF7FC-3838-4E02-A865-49EFCC57FE11}" type="slidenum">
              <a:rPr lang="es-ES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2355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strategy assessment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The continuous evaluation of progress toward the organization’s strategic goals, resulting in corrective action and, if necessary, strategy reformulation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706F16F3-51B6-43DB-AE87-4D20B577B10A}" type="slidenum">
              <a:rPr lang="es-ES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" y="477838"/>
            <a:ext cx="7572375" cy="575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8825415A-8A11-4A66-BA68-12C916770DA5}" type="slidenum">
              <a:rPr lang="es-ES"/>
              <a:pPr>
                <a:defRPr/>
              </a:pPr>
              <a:t>12</a:t>
            </a:fld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2560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b="1" smtClean="0"/>
              <a:t>STRATEGIC PLANNING TOOLS</a:t>
            </a:r>
          </a:p>
          <a:p>
            <a:pPr lvl="1" eaLnBrk="1" hangingPunct="1"/>
            <a:r>
              <a:rPr lang="en-US" b="1" smtClean="0"/>
              <a:t>SWOT analysis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methodology that surveys external opportunities and threats and relates them to internal strengths and weaknesses</a:t>
            </a:r>
          </a:p>
          <a:p>
            <a:pPr lvl="1" eaLnBrk="1" hangingPunct="1"/>
            <a:r>
              <a:rPr lang="en-US" b="1" smtClean="0"/>
              <a:t>competitor analysis grid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strategic planning tool that highlights points of differentiation between competitors and the target firm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77C47AAC-88DE-4CD8-828F-A61D035D4DAF}" type="slidenum">
              <a:rPr lang="es-ES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2662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scenario planning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strategic planning methodology that generates plausible alternative futures to help decision makers identify actions that can be taken today to ensure success in the future</a:t>
            </a:r>
          </a:p>
          <a:p>
            <a:pPr lvl="1" eaLnBrk="1" hangingPunct="1"/>
            <a:r>
              <a:rPr lang="en-US" b="1" smtClean="0"/>
              <a:t>balanced scorecard (BSC)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management tool that assesses organizational progress toward strategic goals by measuring performance in a number of different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B30D331E-4176-4CB1-8DE2-1A63E295CD68}" type="slidenum">
              <a:rPr lang="es-ES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Business Planning in E-Commerce</a:t>
            </a:r>
            <a:endParaRPr lang="es-ES" dirty="0"/>
          </a:p>
        </p:txBody>
      </p:sp>
      <p:sp>
        <p:nvSpPr>
          <p:cNvPr id="2765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business plan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 written document that identifies a company’s goals and outlines how the  company intends to achieve the goals and at what cost </a:t>
            </a:r>
          </a:p>
          <a:p>
            <a:pPr eaLnBrk="1" hangingPunct="1"/>
            <a:r>
              <a:rPr lang="en-US" b="1" smtClean="0"/>
              <a:t>business case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 business plan for a new initiative or large, new project inside an existing organization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CF1893F5-8E88-4201-A567-C3EB6F2CF283}" type="slidenum">
              <a:rPr lang="es-ES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" y="196850"/>
            <a:ext cx="7786688" cy="614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52337544-4D74-4219-A68B-99AE6926E1B6}" type="slidenum">
              <a:rPr lang="es-ES"/>
              <a:pPr>
                <a:defRPr/>
              </a:pPr>
              <a:t>16</a:t>
            </a:fld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713" y="606425"/>
            <a:ext cx="867410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81D5DDA2-5F76-4B79-B23A-A52A315BE1EE}" type="slidenum">
              <a:rPr lang="es-ES"/>
              <a:pPr>
                <a:defRPr/>
              </a:pPr>
              <a:t>17</a:t>
            </a:fld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BF0B4A37-BDC9-4DAE-8F66-F9A972A9A161}" type="slidenum">
              <a:rPr lang="es-ES"/>
              <a:pPr>
                <a:defRPr/>
              </a:pPr>
              <a:t>18</a:t>
            </a:fld>
            <a:endParaRPr lang="es-ES" dirty="0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714375"/>
            <a:ext cx="8001000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Learning Objectives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331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Describe the strategic planning process.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Describe the purpose and content of a business plan and a business case.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Understand how e-commerce impacts the strategic planning process.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Understand how to formulate, justify, and prioritize EC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1DD7F543-8343-4088-A2D9-5AE121FFA222}" type="slidenum">
              <a:rPr lang="es-ES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Initiation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REPRESENTATIVE ISSUES IN E-STRATEGY INITIATION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Be a First Mover or a Follower?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Born-on-the-Net or Move-to-the-Net?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Determining Scope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Have a Separate Online Company?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Have a Separate Online Brand?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STRATEGY IN THE WEB 2.0 ENVIRONMENT AND IN SOCIAL NETWORKING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7FAE0583-1DDB-4A6C-8B72-C8DA1124678A}" type="slidenum">
              <a:rPr lang="es-ES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Formulation</a:t>
            </a:r>
            <a:endParaRPr lang="es-ES" dirty="0"/>
          </a:p>
        </p:txBody>
      </p:sp>
      <p:sp>
        <p:nvSpPr>
          <p:cNvPr id="3277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SELECTING EC OPPORTUNITIES</a:t>
            </a:r>
          </a:p>
          <a:p>
            <a:pPr eaLnBrk="1" hangingPunct="1"/>
            <a:r>
              <a:rPr lang="en-US" b="1" smtClean="0"/>
              <a:t>DETERMINING AN APPROPRIATE EC APPLICATION PORTFOLIO MIX</a:t>
            </a:r>
          </a:p>
          <a:p>
            <a:pPr lvl="1" eaLnBrk="1" hangingPunct="1"/>
            <a:r>
              <a:rPr lang="en-US" smtClean="0"/>
              <a:t>The BCG Model and an Internet Portfolio Map</a:t>
            </a:r>
          </a:p>
          <a:p>
            <a:pPr lvl="1"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A26C3512-516C-4D62-8B2D-C80ACD27902F}" type="slidenum">
              <a:rPr lang="es-ES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5D0CC46A-0A81-4147-93A9-806BC8B67001}" type="slidenum">
              <a:rPr lang="es-ES"/>
              <a:pPr>
                <a:defRPr/>
              </a:pPr>
              <a:t>21</a:t>
            </a:fld>
            <a:endParaRPr lang="es-ES" dirty="0"/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1000125"/>
            <a:ext cx="7929562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Initiation</a:t>
            </a:r>
            <a:endParaRPr lang="es-ES" dirty="0"/>
          </a:p>
        </p:txBody>
      </p:sp>
      <p:sp>
        <p:nvSpPr>
          <p:cNvPr id="3482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e-commerce (EC) risk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The likelihood that a negative outcome will occur in the course of developing and operating an electronic commerce strategy</a:t>
            </a:r>
          </a:p>
          <a:p>
            <a:pPr lvl="1" eaLnBrk="1" hangingPunct="1"/>
            <a:r>
              <a:rPr lang="en-US" smtClean="0"/>
              <a:t>Security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FB951481-DC76-42FB-890D-5B28983DF8D7}" type="slidenum">
              <a:rPr lang="es-ES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Initiation</a:t>
            </a:r>
            <a:endParaRPr lang="es-ES" dirty="0"/>
          </a:p>
        </p:txBody>
      </p:sp>
      <p:sp>
        <p:nvSpPr>
          <p:cNvPr id="35844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58175" cy="4614863"/>
          </a:xfrm>
        </p:spPr>
        <p:txBody>
          <a:bodyPr/>
          <a:lstStyle/>
          <a:p>
            <a:pPr eaLnBrk="1" hangingPunct="1"/>
            <a:r>
              <a:rPr lang="en-US" b="1" smtClean="0"/>
              <a:t>ISSUES IN STRATEGY FORMULATION</a:t>
            </a:r>
          </a:p>
          <a:p>
            <a:pPr lvl="1" eaLnBrk="1" hangingPunct="1"/>
            <a:r>
              <a:rPr lang="en-US" smtClean="0"/>
              <a:t>How to Handle Channel Conflict</a:t>
            </a:r>
          </a:p>
          <a:p>
            <a:pPr lvl="1" eaLnBrk="1" hangingPunct="1"/>
            <a:r>
              <a:rPr lang="en-US" smtClean="0"/>
              <a:t>How to Handle Conflict Between the Offline and Online Businesses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F5AADE56-6696-48FF-90E0-4B7F516EBD7A}" type="slidenum">
              <a:rPr lang="es-ES"/>
              <a:pPr>
                <a:defRPr/>
              </a:pPr>
              <a:t>23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Initiation</a:t>
            </a:r>
            <a:endParaRPr lang="es-ES" dirty="0"/>
          </a:p>
        </p:txBody>
      </p:sp>
      <p:sp>
        <p:nvSpPr>
          <p:cNvPr id="36868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972050"/>
          </a:xfrm>
        </p:spPr>
        <p:txBody>
          <a:bodyPr/>
          <a:lstStyle/>
          <a:p>
            <a:pPr eaLnBrk="1" hangingPunct="1"/>
            <a:r>
              <a:rPr lang="en-US" smtClean="0"/>
              <a:t>Pricing Strategy</a:t>
            </a:r>
          </a:p>
          <a:p>
            <a:pPr lvl="1" eaLnBrk="1" hangingPunct="1"/>
            <a:r>
              <a:rPr lang="en-US" smtClean="0"/>
              <a:t>Price comparison is easier</a:t>
            </a:r>
          </a:p>
          <a:p>
            <a:pPr lvl="1" eaLnBrk="1" hangingPunct="1"/>
            <a:r>
              <a:rPr lang="en-US" smtClean="0"/>
              <a:t>Buyers sometimes set the price</a:t>
            </a:r>
          </a:p>
          <a:p>
            <a:pPr lvl="1" eaLnBrk="1" hangingPunct="1"/>
            <a:r>
              <a:rPr lang="en-US" smtClean="0"/>
              <a:t>Online and offline goods are priced differently</a:t>
            </a:r>
          </a:p>
          <a:p>
            <a:pPr lvl="1" eaLnBrk="1" hangingPunct="1"/>
            <a:r>
              <a:rPr lang="en-US" smtClean="0"/>
              <a:t>Differentiated pricing can be a pricing strategy</a:t>
            </a:r>
          </a:p>
          <a:p>
            <a:pPr lvl="2" eaLnBrk="1" hangingPunct="1"/>
            <a:r>
              <a:rPr lang="en-US" b="1" smtClean="0"/>
              <a:t>versioning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Selling the same good, but with different selection and delivery characteristics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1A3C376B-D453-4BE3-9FE8-AD151B236326}" type="slidenum">
              <a:rPr lang="es-ES"/>
              <a:pPr>
                <a:defRPr/>
              </a:pPr>
              <a:t>24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Implementation</a:t>
            </a:r>
            <a:endParaRPr lang="en-US" dirty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E-STRATEGY IMPLEMENTATION PROCESS</a:t>
            </a:r>
          </a:p>
          <a:p>
            <a:pPr lvl="1" eaLnBrk="1" hangingPunct="1"/>
            <a:r>
              <a:rPr lang="en-US" smtClean="0"/>
              <a:t>Create a Web Team</a:t>
            </a:r>
          </a:p>
          <a:p>
            <a:pPr lvl="2" eaLnBrk="1" hangingPunct="1"/>
            <a:r>
              <a:rPr lang="en-US" b="1" smtClean="0"/>
              <a:t>project champion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The person who ensures the EC project gets the time, attention, and resources required and defends the project from detractors at all time</a:t>
            </a:r>
          </a:p>
          <a:p>
            <a:pPr lvl="1" eaLnBrk="1" hangingPunct="1"/>
            <a:r>
              <a:rPr lang="en-US" smtClean="0"/>
              <a:t>Start with a Pilot Project</a:t>
            </a:r>
          </a:p>
          <a:p>
            <a:pPr lvl="1" eaLnBrk="1" hangingPunct="1"/>
            <a:r>
              <a:rPr lang="en-US" smtClean="0"/>
              <a:t>Allocate Resources</a:t>
            </a:r>
          </a:p>
          <a:p>
            <a:pPr lvl="1" eaLnBrk="1" hangingPunct="1"/>
            <a:r>
              <a:rPr lang="en-US" smtClean="0"/>
              <a:t>Manage the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2108B586-78CA-4BE8-890B-D26D134265E5}" type="slidenum">
              <a:rPr lang="es-ES"/>
              <a:pPr>
                <a:defRPr/>
              </a:pPr>
              <a:t>25</a:t>
            </a:fld>
            <a:endParaRPr lang="es-E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Implementation</a:t>
            </a:r>
            <a:endParaRPr lang="en-US" dirty="0"/>
          </a:p>
        </p:txBody>
      </p:sp>
      <p:sp>
        <p:nvSpPr>
          <p:cNvPr id="389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STRATEGY IMPLEMENTATION ISSUES</a:t>
            </a:r>
          </a:p>
          <a:p>
            <a:pPr lvl="1" eaLnBrk="1" hangingPunct="1"/>
            <a:r>
              <a:rPr lang="en-US" smtClean="0"/>
              <a:t>Application Development</a:t>
            </a:r>
          </a:p>
          <a:p>
            <a:pPr lvl="1" eaLnBrk="1" hangingPunct="1"/>
            <a:r>
              <a:rPr lang="en-US" smtClean="0"/>
              <a:t>Outsource: What? When? To Whom?</a:t>
            </a:r>
          </a:p>
          <a:p>
            <a:pPr lvl="2" eaLnBrk="1" hangingPunct="1"/>
            <a:r>
              <a:rPr lang="en-US" b="1" smtClean="0"/>
              <a:t>outsourcing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The use of an external vendor to provide all or part of the products and services that could be provided internally</a:t>
            </a:r>
          </a:p>
          <a:p>
            <a:pPr lvl="1" eaLnBrk="1" hangingPunct="1"/>
            <a:r>
              <a:rPr lang="en-US" smtClean="0"/>
              <a:t>Partners’ Strategy</a:t>
            </a:r>
          </a:p>
          <a:p>
            <a:pPr lvl="2"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9FE27F32-3AE7-444F-9208-19A0CF8F9A40}" type="slidenum">
              <a:rPr lang="es-ES"/>
              <a:pPr>
                <a:defRPr/>
              </a:pPr>
              <a:t>26</a:t>
            </a:fld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Implementation</a:t>
            </a:r>
            <a:endParaRPr lang="en-US" dirty="0"/>
          </a:p>
        </p:txBody>
      </p:sp>
      <p:sp>
        <p:nvSpPr>
          <p:cNvPr id="399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Business Alliances and Virtual Corporations</a:t>
            </a:r>
          </a:p>
          <a:p>
            <a:pPr lvl="2" eaLnBrk="1" hangingPunct="1"/>
            <a:r>
              <a:rPr lang="en-US" b="1" smtClean="0"/>
              <a:t>virtual corporation (VC)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An organization composed of several business partners sharing costs and resources for the production or utilization of a product or service</a:t>
            </a:r>
          </a:p>
          <a:p>
            <a:pPr lvl="2" eaLnBrk="1" hangingPunct="1"/>
            <a:r>
              <a:rPr lang="en-US" b="1" smtClean="0"/>
              <a:t>co-opetition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Two or more companies cooperate together on some activities for their mutual benefit, even while competing against each other in the marketplace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ED2DFFA4-9C53-44A2-8539-AE2B9151CB24}" type="slidenum">
              <a:rPr lang="es-ES"/>
              <a:pPr>
                <a:defRPr/>
              </a:pPr>
              <a:t>27</a:t>
            </a:fld>
            <a:endParaRPr lang="es-E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Implementation</a:t>
            </a:r>
            <a:endParaRPr lang="en-US" dirty="0"/>
          </a:p>
        </p:txBody>
      </p:sp>
      <p:sp>
        <p:nvSpPr>
          <p:cNvPr id="4096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Redesigning Business Processes and BPR</a:t>
            </a:r>
          </a:p>
          <a:p>
            <a:pPr lvl="2" eaLnBrk="1" hangingPunct="1"/>
            <a:r>
              <a:rPr lang="en-US" b="1" smtClean="0"/>
              <a:t>business process reengineering (BPR)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A methodology for conducting a comprehensive redesign of an enterprise’s processes</a:t>
            </a:r>
          </a:p>
          <a:p>
            <a:pPr lvl="1" eaLnBrk="1" hangingPunct="1"/>
            <a:r>
              <a:rPr lang="en-US" b="1" smtClean="0"/>
              <a:t>business process management (BPM)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Method for business restructuring that combines workflow systems and redesign methods; covers three process categories—people-to-people, systems-to-systems, and systems-to-people interactions</a:t>
            </a:r>
            <a:endParaRPr lang="en-US" b="1" smtClean="0"/>
          </a:p>
          <a:p>
            <a:pPr lvl="1"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3CB79E97-9002-4FC5-AB35-614D87BD8E18}" type="slidenum">
              <a:rPr lang="es-ES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Learning Objectives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434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Describe strategy implementation and assessment, including the use of metrics.</a:t>
            </a:r>
          </a:p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Evaluate the issues involved in global EC.</a:t>
            </a:r>
          </a:p>
          <a:p>
            <a:pPr marL="514350" indent="-514350" eaLnBrk="1" hangingPunct="1">
              <a:buFont typeface="Calibri" pitchFamily="34" charset="0"/>
              <a:buAutoNum type="arabicPeriod" startAt="5"/>
            </a:pPr>
            <a:r>
              <a:rPr lang="en-US" smtClean="0"/>
              <a:t>Analyze the impact of EC on small and medium-sized businesses.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7C9137B5-9486-4DF1-B3B0-78341CE8FB47}" type="slidenum">
              <a:rPr lang="es-ES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and Project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THE OBJECTIVES OF ASSESSMENT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Measure the extent to which the EC strategy and ensuing projects are delivering what they were supposed to deliver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Determine if the EC strategy and projects are still viable in the current environment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Reassess the initial strategy in order to learn from mistakes and improve future planning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Identify failing projects as soon as possible and determine why they failed to avoid the same problems on subsequent projects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F11351C3-6C09-4055-983E-7A693205CAA7}" type="slidenum">
              <a:rPr lang="es-ES"/>
              <a:pPr>
                <a:defRPr/>
              </a:pPr>
              <a:t>29</a:t>
            </a:fld>
            <a:endParaRPr lang="es-E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and Project Assessment</a:t>
            </a:r>
            <a:endParaRPr lang="en-US" dirty="0"/>
          </a:p>
        </p:txBody>
      </p:sp>
      <p:sp>
        <p:nvSpPr>
          <p:cNvPr id="430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MEASURING RESULTS AND USING METRICS</a:t>
            </a:r>
          </a:p>
          <a:p>
            <a:pPr lvl="1" eaLnBrk="1" hangingPunct="1"/>
            <a:r>
              <a:rPr lang="en-US" smtClean="0"/>
              <a:t>EC Metrics</a:t>
            </a:r>
          </a:p>
          <a:p>
            <a:pPr lvl="2" eaLnBrk="1" hangingPunct="1"/>
            <a:r>
              <a:rPr lang="en-US" b="1" smtClean="0"/>
              <a:t>metric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A specific, measurable standard against which actual performance is compared</a:t>
            </a:r>
          </a:p>
          <a:p>
            <a:pPr lvl="1" eaLnBrk="1" hangingPunct="1"/>
            <a:r>
              <a:rPr lang="en-US" b="1" smtClean="0"/>
              <a:t>corporate (business) performance management (CPM, BPM)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Advanced performance measuring and analysis approach that embraces planning and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0AB18126-2DE6-4193-A599-19D324C63FC0}" type="slidenum">
              <a:rPr lang="es-ES"/>
              <a:pPr>
                <a:defRPr/>
              </a:pPr>
              <a:t>30</a:t>
            </a:fld>
            <a:endParaRPr lang="es-E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and Project Assessment</a:t>
            </a:r>
            <a:endParaRPr lang="en-US" dirty="0"/>
          </a:p>
        </p:txBody>
      </p:sp>
      <p:sp>
        <p:nvSpPr>
          <p:cNvPr id="440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Strategic planning in CPM includes the following eight steps: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Conduct a current situation analysis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Determine the planning horizon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Conduct an environment scan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Identify critical success factors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Complete a gap analysis (performance vs. goals)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it-IT" sz="2600" smtClean="0"/>
              <a:t>Create a strategic vision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Develop a business strategy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sz="2600" smtClean="0"/>
              <a:t>Identify strategic objectives and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8416A4A0-C046-4D84-A613-7CDEBFAE16D1}" type="slidenum">
              <a:rPr lang="es-ES"/>
              <a:pPr>
                <a:defRPr/>
              </a:pPr>
              <a:t>31</a:t>
            </a:fld>
            <a:endParaRPr lang="es-E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E-Strategy and Project Assessment</a:t>
            </a:r>
            <a:endParaRPr lang="en-US" dirty="0"/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strategy map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tool that delineates the relationships among the key organizational objectives for all four balanced scorecard (BSC) perspectives</a:t>
            </a:r>
          </a:p>
          <a:p>
            <a:pPr lvl="1" eaLnBrk="1" hangingPunct="1"/>
            <a:r>
              <a:rPr lang="en-US" b="1" smtClean="0"/>
              <a:t>Web analytics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The analysis of clickstream data to understand visitor behavior on a Web 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B941127F-A001-4490-809F-CA15F41017D4}" type="slidenum">
              <a:rPr lang="es-ES"/>
              <a:pPr>
                <a:defRPr/>
              </a:pPr>
              <a:t>32</a:t>
            </a:fld>
            <a:endParaRPr lang="es-E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Global E-Commerce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BENEFITS AND EXTENT OF OPERATIONS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ability to do business at any time, from anywhere, and at a reasonable cost</a:t>
            </a: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BARRIERS TO GLOBAL EC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Cultural Issues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Culture and Language Translation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Administrative Issues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Geographic Issues and Localization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Economic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0E4C5F82-235B-491E-82B0-C5A20B8A9180}" type="slidenum">
              <a:rPr lang="es-ES"/>
              <a:pPr>
                <a:defRPr/>
              </a:pPr>
              <a:t>33</a:t>
            </a:fld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Global E-Commerce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BREAKING DOWN THE BARRIERS TO GLOBAL EC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Be strategic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Know your audience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Localize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Think globally, act consistently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Value the human touch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Clarify, document, explain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Offer services that reduce barriers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CCF03A06-3DDA-4F15-A6BC-C8D8BF1C41D1}" type="slidenum">
              <a:rPr lang="es-ES"/>
              <a:pPr>
                <a:defRPr/>
              </a:pPr>
              <a:t>34</a:t>
            </a:fld>
            <a:endParaRPr lang="es-E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675" y="44450"/>
            <a:ext cx="7629525" cy="623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2DF2A978-9216-4609-826C-E3543E3FD851}" type="slidenum">
              <a:rPr lang="es-ES"/>
              <a:pPr>
                <a:defRPr/>
              </a:pPr>
              <a:t>35</a:t>
            </a:fld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n-US" dirty="0"/>
          </a:p>
        </p:txBody>
      </p:sp>
      <p:sp>
        <p:nvSpPr>
          <p:cNvPr id="491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What is the strategic value of EC to the organization?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What is the scope of e-business planning?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How to relate the EC activities with business objectives and metrics?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Should the dot-com activities be spun off as a separate company?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19858276-75E7-4124-BFA8-64B3D30C4CCC}" type="slidenum">
              <a:rPr lang="es-ES"/>
              <a:pPr>
                <a:defRPr/>
              </a:pPr>
              <a:t>36</a:t>
            </a:fld>
            <a:endParaRPr lang="es-E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How should the e-business scope evolve?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What are the benefits and risks of EC?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Why do we need an EC planning process?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How can EC go global?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dirty="0" smtClean="0"/>
              <a:t>How to manage the EC project?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56742AD1-D14D-4E8E-894E-2F3B75734C69}" type="slidenum">
              <a:rPr lang="es-ES"/>
              <a:pPr>
                <a:defRPr/>
              </a:pPr>
              <a:t>37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1536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strategy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	A broad-based formula for how a business is going to accomplish its mission, what its goals should be, and what plans and policies will be needed to carry out those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F085F168-8F08-4E60-95FC-AB200F5E75C9}" type="slidenum">
              <a:rPr lang="es-ES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1638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en-US" sz="2800" b="1" smtClean="0"/>
              <a:t>STRATEGY AND THE WEB ENVIRONMENT</a:t>
            </a:r>
          </a:p>
          <a:p>
            <a:pPr marL="914400" lvl="1" indent="-514350" eaLnBrk="1" hangingPunct="1"/>
            <a:r>
              <a:rPr lang="en-US" sz="2600" smtClean="0"/>
              <a:t>Porter’s Competitive Forces Model and Strategies</a:t>
            </a:r>
          </a:p>
          <a:p>
            <a:pPr lvl="2" eaLnBrk="1" hangingPunct="1"/>
            <a:r>
              <a:rPr lang="en-US" smtClean="0"/>
              <a:t>The five major forces in an industry that affect the degree of competition and, ultimately, the degree of profitability are: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1. Threat of entry of new competitors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2. Bargaining power of suppliers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3. Bargaining power of customers or buyers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4. Threat of substitute products or services</a:t>
            </a:r>
          </a:p>
          <a:p>
            <a:pPr lvl="3" eaLnBrk="1" hangingPunct="1">
              <a:buFont typeface="Arial" charset="0"/>
              <a:buNone/>
            </a:pPr>
            <a:r>
              <a:rPr lang="en-US" smtClean="0"/>
              <a:t>5. Rivalry among existing firms in the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4A37796C-2FB7-47F5-8D83-1A50A42334B1}" type="slidenum">
              <a:rPr lang="es-ES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013" y="650875"/>
            <a:ext cx="8215312" cy="558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29DCC7A4-6871-47E6-A5E3-C06E81275D3A}" type="slidenum">
              <a:rPr lang="es-ES"/>
              <a:pPr>
                <a:defRPr/>
              </a:pPr>
              <a:t>5</a:t>
            </a:fld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914400" lvl="1" indent="-514350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 Impact of the Internet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e-commerce strategy (e-strategy)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formulation and execution of a vision of how a new or existing company intends to do business electronically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Strategic Planning for IT and EC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strategic information systems planning (SISP)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process for developing a strategy and plans for aligning information systems (including e-commerce applications) with the organization’s business strategies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1733B67E-AA51-469D-9EBD-F6DCE26C4B5E}" type="slidenum">
              <a:rPr lang="es-ES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8250" y="157163"/>
            <a:ext cx="6261100" cy="609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13-</a:t>
            </a:r>
            <a:fld id="{7F0E9E75-2D8F-4C37-A21C-E2BE184CBFA7}" type="slidenum">
              <a:rPr lang="es-ES"/>
              <a:pPr>
                <a:defRPr/>
              </a:pPr>
              <a:t>7</a:t>
            </a:fld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Copyright © 2010 Pearson Education, Inc. Publishing as Prentice Hall</a:t>
            </a:r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Organizational Strategy: </a:t>
            </a:r>
            <a:br>
              <a:rPr lang="en-US" dirty="0" smtClean="0"/>
            </a:br>
            <a:r>
              <a:rPr lang="en-US" dirty="0" smtClean="0"/>
              <a:t>Concepts and Overview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THE STRATEGIC PLANNING PROCESS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strategy initiation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initial phase of strategic planning in which the organization examines itself and its environment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Specific outcomes from this phase include: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Company analysis and value proposition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US" b="1" dirty="0" smtClean="0"/>
              <a:t>value proposition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benefit that a company’s products or services provide to a company and its customers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Core competencies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Forecasts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Competitor (industry)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13-</a:t>
            </a:r>
            <a:fld id="{6F1A33F7-3C2C-4E40-ABFA-FDCAE96F119D}" type="slidenum">
              <a:rPr lang="es-ES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Words>1218</Words>
  <Application>Microsoft Office PowerPoint</Application>
  <PresentationFormat>On-screen Show (4:3)</PresentationFormat>
  <Paragraphs>299</Paragraphs>
  <Slides>38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Tema de Office</vt:lpstr>
      <vt:lpstr>Chapter 9</vt:lpstr>
      <vt:lpstr>Learning Objectives </vt:lpstr>
      <vt:lpstr>Learning Objectives </vt:lpstr>
      <vt:lpstr>Organizational Strategy:  Concepts and Overview</vt:lpstr>
      <vt:lpstr>Organizational Strategy:  Concepts and Overview</vt:lpstr>
      <vt:lpstr>Slide 5</vt:lpstr>
      <vt:lpstr>Organizational Strategy:  Concepts and Overview</vt:lpstr>
      <vt:lpstr>Slide 7</vt:lpstr>
      <vt:lpstr>Organizational Strategy:  Concepts and Overview</vt:lpstr>
      <vt:lpstr>Organizational Strategy:  Concepts and Overview</vt:lpstr>
      <vt:lpstr>Organizational Strategy:  Concepts and Overview</vt:lpstr>
      <vt:lpstr>Organizational Strategy:  Concepts and Overview</vt:lpstr>
      <vt:lpstr>Slide 12</vt:lpstr>
      <vt:lpstr>Organizational Strategy:  Concepts and Overview</vt:lpstr>
      <vt:lpstr>Organizational Strategy:  Concepts and Overview</vt:lpstr>
      <vt:lpstr>Business Planning in E-Commerce</vt:lpstr>
      <vt:lpstr>Slide 16</vt:lpstr>
      <vt:lpstr>Slide 17</vt:lpstr>
      <vt:lpstr>Slide 18</vt:lpstr>
      <vt:lpstr>E-Strategy Initiation</vt:lpstr>
      <vt:lpstr>E-Strategy Formulation</vt:lpstr>
      <vt:lpstr>Slide 21</vt:lpstr>
      <vt:lpstr>E-Strategy Initiation</vt:lpstr>
      <vt:lpstr>E-Strategy Initiation</vt:lpstr>
      <vt:lpstr>E-Strategy Initiation</vt:lpstr>
      <vt:lpstr>E-Strategy Implementation</vt:lpstr>
      <vt:lpstr>E-Strategy Implementation</vt:lpstr>
      <vt:lpstr>E-Strategy Implementation</vt:lpstr>
      <vt:lpstr>E-Strategy Implementation</vt:lpstr>
      <vt:lpstr>E-Strategy and Project Assessment</vt:lpstr>
      <vt:lpstr>E-Strategy and Project Assessment</vt:lpstr>
      <vt:lpstr>E-Strategy and Project Assessment</vt:lpstr>
      <vt:lpstr>E-Strategy and Project Assessment</vt:lpstr>
      <vt:lpstr>Global E-Commerce</vt:lpstr>
      <vt:lpstr>Global E-Commerce</vt:lpstr>
      <vt:lpstr>Slide 35</vt:lpstr>
      <vt:lpstr>Managerial Issues</vt:lpstr>
      <vt:lpstr>Managerial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Judy</dc:creator>
  <cp:lastModifiedBy>nadia</cp:lastModifiedBy>
  <cp:revision>150</cp:revision>
  <dcterms:created xsi:type="dcterms:W3CDTF">2009-05-25T19:22:03Z</dcterms:created>
  <dcterms:modified xsi:type="dcterms:W3CDTF">2011-01-04T08:15:12Z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TC300068721033</vt:lpwstr>
  </property>
</Properties>
</file>